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9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0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7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5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84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34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16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5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23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71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0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50EEBF-532A-4737-8C45-64A2816FBCC6}" type="datetimeFigureOut">
              <a:rPr lang="fr-CA" smtClean="0"/>
              <a:t>2014-02-07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5689B0B-E5D8-48D6-B14A-0BF64571583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5DA4C7D-FFE2-490A-A3A3-49A649A1C300}" type="datetimeFigureOut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07/02/2014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C444A9C-6187-491F-AB3C-E6299B470A55}" type="slidenum">
              <a:rPr lang="en-CA" smtClean="0">
                <a:solidFill>
                  <a:srgbClr val="FFFFFF">
                    <a:alpha val="65000"/>
                  </a:srgbClr>
                </a:solidFill>
              </a:rPr>
              <a:pPr/>
              <a:t>‹N°›</a:t>
            </a:fld>
            <a:endParaRPr lang="en-CA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31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adlet.com/wall/7a1cowr0rt" TargetMode="External"/><Relationship Id="rId2" Type="http://schemas.openxmlformats.org/officeDocument/2006/relationships/hyperlink" Target="http://www.sciencedaily.com/releases/2012/12/121210101344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RBMA </a:t>
            </a:r>
            <a:r>
              <a:rPr lang="fr-CA" dirty="0" smtClean="0"/>
              <a:t>REVIEW</a:t>
            </a:r>
            <a:br>
              <a:rPr lang="fr-CA" dirty="0" smtClean="0"/>
            </a:br>
            <a:r>
              <a:rPr lang="fr-CA" sz="1800" dirty="0" err="1" smtClean="0"/>
              <a:t>research</a:t>
            </a:r>
            <a:r>
              <a:rPr lang="fr-CA" sz="1800" dirty="0" smtClean="0"/>
              <a:t> </a:t>
            </a:r>
            <a:r>
              <a:rPr lang="fr-CA" sz="1800" dirty="0" err="1" smtClean="0"/>
              <a:t>based</a:t>
            </a:r>
            <a:r>
              <a:rPr lang="fr-CA" sz="1800" dirty="0" smtClean="0"/>
              <a:t> magazine article</a:t>
            </a:r>
            <a:br>
              <a:rPr lang="fr-CA" sz="1800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600" dirty="0" err="1" smtClean="0"/>
              <a:t>Term</a:t>
            </a:r>
            <a:r>
              <a:rPr lang="fr-CA" sz="3600" dirty="0" smtClean="0"/>
              <a:t> 2 practice </a:t>
            </a:r>
            <a:r>
              <a:rPr lang="fr-CA" sz="3600" dirty="0" err="1" smtClean="0"/>
              <a:t>activity</a:t>
            </a:r>
            <a:endParaRPr lang="fr-CA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2771800" y="586531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FF00"/>
                </a:solidFill>
              </a:rPr>
              <a:t>D. RANALLI 2014</a:t>
            </a:r>
            <a:endParaRPr lang="fr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988840"/>
            <a:ext cx="8407893" cy="4407408"/>
          </a:xfrm>
        </p:spPr>
        <p:txBody>
          <a:bodyPr/>
          <a:lstStyle/>
          <a:p>
            <a:r>
              <a:rPr lang="fr-CA" dirty="0" smtClean="0"/>
              <a:t>USING PADLET, WE WILL CREATE A RESEARCH BASED MAGAZINE ARTICLE (RBMA) BASED ON HOW MEDIA VIOLENCE AFFECTS CHILDREN.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THE HEADLINE AND SECONDARY HEADLINE WILL BE GIVEN.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DIFFERENT GROUPS WILL BE RESPONSIBLE FOR DIFFERENT PARTS OF THE RBMA.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PAY ATTENTION TO SPELLING AND CONTENT.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WHEN COMPLETED, POST YOUR TEXT ON PADLET.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800" dirty="0" smtClean="0"/>
              <a:t>YOUR TASK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0120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r-CA" dirty="0" smtClean="0">
              <a:hlinkClick r:id="rId2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A" sz="31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VIOLENT BOYS WITH VIOLENT TOYS </a:t>
            </a:r>
            <a:endParaRPr lang="fr-CA" b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sz="2400" b="1" dirty="0" smtClean="0">
                <a:latin typeface="Calibri"/>
                <a:ea typeface="Calibri"/>
                <a:cs typeface="Times New Roman"/>
              </a:rPr>
            </a:br>
            <a:r>
              <a:rPr lang="en-US" sz="2400" b="1" dirty="0" smtClean="0">
                <a:latin typeface="Calibri"/>
                <a:ea typeface="Calibri"/>
                <a:cs typeface="Times New Roman"/>
              </a:rPr>
              <a:t>Media 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violence increases aggression and hostility 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in young boys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.</a:t>
            </a:r>
            <a:r>
              <a:rPr lang="en-US" sz="31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sz="3100" b="1" dirty="0" smtClean="0">
                <a:latin typeface="Calibri"/>
                <a:ea typeface="Calibri"/>
                <a:cs typeface="Times New Roman"/>
              </a:rPr>
            </a:br>
            <a:endParaRPr lang="fr-CA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300" b="1" dirty="0">
                <a:latin typeface="Calibri"/>
                <a:ea typeface="Calibri"/>
                <a:cs typeface="Times New Roman"/>
              </a:rPr>
              <a:t>(GROUP 1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): WRITE 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A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LEAD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/>
            </a:r>
            <a:br>
              <a:rPr lang="en-US" sz="2300" b="1" dirty="0">
                <a:latin typeface="Calibri"/>
                <a:ea typeface="Calibri"/>
                <a:cs typeface="Times New Roman"/>
              </a:rPr>
            </a:br>
            <a:endParaRPr lang="fr-CA" sz="1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300" b="1" dirty="0">
                <a:latin typeface="Calibri"/>
                <a:ea typeface="Calibri"/>
                <a:cs typeface="Times New Roman"/>
              </a:rPr>
              <a:t>(GROUP 2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): WRITE 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A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PRIMARY BODY  (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ONE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SUBHEAD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sz="2300" b="1" dirty="0" smtClean="0">
                <a:latin typeface="Calibri"/>
                <a:ea typeface="Calibri"/>
                <a:cs typeface="Times New Roman"/>
              </a:rPr>
            </a:br>
            <a:endParaRPr lang="en-US" sz="23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300" b="1" dirty="0">
                <a:latin typeface="Calibri"/>
                <a:ea typeface="Calibri"/>
                <a:cs typeface="Times New Roman"/>
              </a:rPr>
              <a:t>(GROUP 3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): TWO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ILLUSTRATIONS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WITH CAPTION +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2 SIDE BARS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/>
            </a:r>
            <a:br>
              <a:rPr lang="en-US" sz="2300" b="1" dirty="0">
                <a:latin typeface="Calibri"/>
                <a:ea typeface="Calibri"/>
                <a:cs typeface="Times New Roman"/>
              </a:rPr>
            </a:br>
            <a:endParaRPr lang="fr-CA" sz="15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300" b="1" dirty="0">
                <a:latin typeface="Calibri"/>
                <a:ea typeface="Calibri"/>
                <a:cs typeface="Times New Roman"/>
              </a:rPr>
              <a:t>(GROUP 4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): WRITE 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A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SECONDARY 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BODY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 (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ONE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SUBHEAD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)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/>
            </a:r>
            <a:br>
              <a:rPr lang="en-US" sz="2300" b="1" dirty="0">
                <a:latin typeface="Calibri"/>
                <a:ea typeface="Calibri"/>
                <a:cs typeface="Times New Roman"/>
              </a:rPr>
            </a:br>
            <a:endParaRPr lang="fr-CA" sz="1500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300" b="1" dirty="0">
                <a:latin typeface="Calibri"/>
                <a:ea typeface="Calibri"/>
                <a:cs typeface="Times New Roman"/>
              </a:rPr>
              <a:t>(GROUP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5)</a:t>
            </a:r>
            <a:r>
              <a:rPr lang="fr-CA" sz="1500" dirty="0" smtClean="0">
                <a:latin typeface="Calibri"/>
                <a:ea typeface="Calibri"/>
                <a:cs typeface="Times New Roman"/>
              </a:rPr>
              <a:t>: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WRITE </a:t>
            </a:r>
            <a:r>
              <a:rPr lang="en-US" sz="2300" b="1" dirty="0">
                <a:latin typeface="Calibri"/>
                <a:ea typeface="Calibri"/>
                <a:cs typeface="Times New Roman"/>
              </a:rPr>
              <a:t>A </a:t>
            </a:r>
            <a:r>
              <a:rPr lang="en-US" sz="2300" b="1" dirty="0" smtClean="0">
                <a:latin typeface="Calibri"/>
                <a:ea typeface="Calibri"/>
                <a:cs typeface="Times New Roman"/>
              </a:rPr>
              <a:t>CLOSE</a:t>
            </a:r>
            <a:endParaRPr lang="fr-CA" dirty="0">
              <a:hlinkClick r:id="rId2"/>
            </a:endParaRPr>
          </a:p>
          <a:p>
            <a:endParaRPr lang="fr-CA" sz="3000" dirty="0" smtClean="0">
              <a:solidFill>
                <a:srgbClr val="FFC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5756" y="90872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556</a:t>
            </a:r>
            <a:r>
              <a:rPr lang="fr-CA" b="1" dirty="0"/>
              <a:t>:  </a:t>
            </a:r>
            <a:r>
              <a:rPr lang="fr-CA" b="1" dirty="0">
                <a:hlinkClick r:id="rId3"/>
              </a:rPr>
              <a:t>http://</a:t>
            </a:r>
            <a:r>
              <a:rPr lang="fr-CA" b="1" dirty="0" smtClean="0">
                <a:hlinkClick r:id="rId3"/>
              </a:rPr>
              <a:t>padlet.com/wall/7a1cowr0rt</a:t>
            </a:r>
            <a:r>
              <a:rPr lang="fr-CA" b="1" dirty="0" smtClean="0"/>
              <a:t> 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6556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060848"/>
            <a:ext cx="8407893" cy="374441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fr-CA" sz="3500" b="1" dirty="0" smtClean="0">
                <a:solidFill>
                  <a:srgbClr val="FF0000"/>
                </a:solidFill>
              </a:rPr>
              <a:t>THE HEADLINE IS A TITLE OF YOUR MAGAZINE ARTICLE.</a:t>
            </a:r>
          </a:p>
          <a:p>
            <a:pPr marL="45720" indent="0">
              <a:buNone/>
            </a:pPr>
            <a:endParaRPr lang="fr-CA" sz="2500" dirty="0" smtClean="0"/>
          </a:p>
          <a:p>
            <a:r>
              <a:rPr lang="fr-CA" sz="2500" dirty="0" smtClean="0"/>
              <a:t>PLAY WITH THE USE OF WORDS</a:t>
            </a:r>
            <a:br>
              <a:rPr lang="fr-CA" sz="2500" dirty="0" smtClean="0"/>
            </a:br>
            <a:endParaRPr lang="fr-CA" sz="2500" dirty="0" smtClean="0"/>
          </a:p>
          <a:p>
            <a:r>
              <a:rPr lang="fr-CA" sz="2500" dirty="0" smtClean="0"/>
              <a:t>USE ALLITERATION</a:t>
            </a:r>
            <a:br>
              <a:rPr lang="fr-CA" sz="2500" dirty="0" smtClean="0"/>
            </a:br>
            <a:endParaRPr lang="fr-CA" sz="2500" dirty="0" smtClean="0"/>
          </a:p>
          <a:p>
            <a:r>
              <a:rPr lang="fr-CA" sz="2500" dirty="0" smtClean="0"/>
              <a:t>USE REPETITION CREATIVELY </a:t>
            </a:r>
            <a:br>
              <a:rPr lang="fr-CA" sz="2500" dirty="0" smtClean="0"/>
            </a:br>
            <a:r>
              <a:rPr lang="fr-CA" sz="2500" dirty="0" smtClean="0"/>
              <a:t> </a:t>
            </a:r>
          </a:p>
          <a:p>
            <a:r>
              <a:rPr lang="fr-CA" sz="2500" dirty="0" smtClean="0"/>
              <a:t>MAKE IT RHYME </a:t>
            </a:r>
          </a:p>
          <a:p>
            <a:pPr marL="4572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HEADLINE (TITLE)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58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276872"/>
            <a:ext cx="8407893" cy="33843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CA" b="1" dirty="0" smtClean="0">
                <a:solidFill>
                  <a:srgbClr val="FF0000"/>
                </a:solidFill>
              </a:rPr>
              <a:t>CONTROLLING IDEA: MAIN TOPIC + ANGLE</a:t>
            </a:r>
            <a:br>
              <a:rPr lang="fr-CA" b="1" dirty="0" smtClean="0">
                <a:solidFill>
                  <a:srgbClr val="FF0000"/>
                </a:solidFill>
              </a:rPr>
            </a:br>
            <a:r>
              <a:rPr lang="fr-CA" b="1" dirty="0" smtClean="0">
                <a:solidFill>
                  <a:srgbClr val="FF0000"/>
                </a:solidFill>
              </a:rPr>
              <a:t/>
            </a:r>
            <a:br>
              <a:rPr lang="fr-CA" b="1" dirty="0" smtClean="0">
                <a:solidFill>
                  <a:srgbClr val="FF0000"/>
                </a:solidFill>
              </a:rPr>
            </a:br>
            <a:r>
              <a:rPr lang="fr-CA" dirty="0" smtClean="0"/>
              <a:t>BE SURE TO INCLUDE A TOPIC + PRESCRIBED ANGLE IN THAT ONE SENTENCE.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THIS SENTENCE IS YOUR SECONDARY HEADLINE.</a:t>
            </a:r>
          </a:p>
          <a:p>
            <a:pPr marL="45720" indent="0">
              <a:buNone/>
            </a:pPr>
            <a:endParaRPr lang="fr-CA" dirty="0"/>
          </a:p>
          <a:p>
            <a:pPr marL="45720" indent="0">
              <a:buNone/>
            </a:pPr>
            <a:r>
              <a:rPr lang="fr-CA" dirty="0" smtClean="0"/>
              <a:t>IT PROVIDES THE READER A CLEAR IDEA AS TO WHAT TOPIC YOU WILL BE EXPLORING AND FROM WHAT ASPECT / PERSPECTIVE.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SECONDARY HEADLINE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31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smtClean="0"/>
              <a:t>THE LEAD IS A CATCHY PARAGRAPH THAT IS SUPPOSED TO CONNECT AND HOOK THE READER TO THE MAIN TOPIC AND ISSUES AT HAND.</a:t>
            </a:r>
          </a:p>
          <a:p>
            <a:pPr marL="45720" indent="0">
              <a:buNone/>
            </a:pPr>
            <a:endParaRPr lang="fr-CA" dirty="0"/>
          </a:p>
          <a:p>
            <a:pPr marL="4572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IT CAN BE DONE IN THREE WAYS: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/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>1) VIVID DESCRIPTION (METAPHORS, ONOMATOOPEIA)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/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>2) STRONG/SURPRISING STATEMENT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/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>3) ANECDOTE (3RD PERSON, DISCUSSES A CHARACTER`S 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>                       SITUATION IN RELATION TO THE TOPIC) 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LEAD (HOOK)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48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Develop the author`s controlling idea that expands the main topic of the article into subtopics</a:t>
            </a:r>
            <a:r>
              <a:rPr lang="en-US" sz="2400" dirty="0" smtClean="0"/>
              <a:t> (splitting your ideas). Important things to include:</a:t>
            </a:r>
            <a:br>
              <a:rPr lang="en-US" sz="2400" dirty="0" smtClean="0"/>
            </a:br>
            <a:endParaRPr lang="en-US" sz="2400" dirty="0"/>
          </a:p>
          <a:p>
            <a:pPr marL="457200" lvl="1" indent="-285750"/>
            <a:r>
              <a:rPr lang="en-US" dirty="0" smtClean="0"/>
              <a:t>Subheadings</a:t>
            </a:r>
            <a:r>
              <a:rPr lang="en-US" dirty="0"/>
              <a:t>. </a:t>
            </a:r>
          </a:p>
          <a:p>
            <a:pPr marL="457200" lvl="1" indent="-285750"/>
            <a:r>
              <a:rPr lang="en-US" dirty="0"/>
              <a:t>Facts and statistics which support the writer's opinion. </a:t>
            </a:r>
          </a:p>
          <a:p>
            <a:pPr marL="457200" lvl="1" indent="-285750"/>
            <a:r>
              <a:rPr lang="en-US" dirty="0"/>
              <a:t>Personal viewpoints of people interviewed.</a:t>
            </a:r>
          </a:p>
          <a:p>
            <a:pPr marL="457200" lvl="1" indent="-285750"/>
            <a:r>
              <a:rPr lang="en-US" dirty="0"/>
              <a:t>Opinions from authorities and experts. </a:t>
            </a:r>
          </a:p>
          <a:p>
            <a:pPr marL="457200" lvl="1" indent="-285750"/>
            <a:r>
              <a:rPr lang="en-US" dirty="0"/>
              <a:t>Quotes and interviews. </a:t>
            </a:r>
          </a:p>
          <a:p>
            <a:pPr marL="457200" lvl="1" indent="-285750"/>
            <a:r>
              <a:rPr lang="en-US" dirty="0"/>
              <a:t>Anecdotes and stories. </a:t>
            </a:r>
          </a:p>
          <a:p>
            <a:pPr marL="457200" lvl="1" indent="-285750"/>
            <a:r>
              <a:rPr lang="en-US" dirty="0"/>
              <a:t>Specific names, places and dates. </a:t>
            </a:r>
          </a:p>
          <a:p>
            <a:pPr marL="457200" lvl="1" indent="-285750"/>
            <a:r>
              <a:rPr lang="en-US" dirty="0"/>
              <a:t>Photographs, tables, diagrams and graphs. 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BODY #1 AND BODY #2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826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LAST PARAGRAPH THAT CLOSES YOUR ARTICLE AND SUGGESTS AN APPROPRIATE OBJECTIVE OR ACTION PLAN.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SIMILAR TO RE-HOOK</a:t>
            </a:r>
            <a:br>
              <a:rPr lang="fr-CA" dirty="0" smtClean="0"/>
            </a:br>
            <a:endParaRPr lang="fr-CA" dirty="0" smtClean="0"/>
          </a:p>
          <a:p>
            <a:pPr marL="630238" lvl="2" indent="-285750">
              <a:spcBef>
                <a:spcPts val="600"/>
              </a:spcBef>
              <a:buClr>
                <a:srgbClr val="4A5A7A"/>
              </a:buClr>
              <a:buFont typeface="Arial" pitchFamily="34" charset="0"/>
              <a:buChar char="•"/>
            </a:pPr>
            <a:r>
              <a:rPr lang="en-US" sz="2400" b="1" spc="0" dirty="0">
                <a:solidFill>
                  <a:schemeClr val="tx1"/>
                </a:solidFill>
                <a:latin typeface="Corbel"/>
                <a:cs typeface="Tahoma" pitchFamily="34" charset="0"/>
              </a:rPr>
              <a:t>U</a:t>
            </a:r>
            <a:r>
              <a:rPr lang="en-US" sz="2400" b="1" spc="0" dirty="0" smtClean="0">
                <a:solidFill>
                  <a:schemeClr val="tx1"/>
                </a:solidFill>
                <a:latin typeface="Corbel"/>
                <a:cs typeface="Tahoma" pitchFamily="34" charset="0"/>
              </a:rPr>
              <a:t>se </a:t>
            </a:r>
            <a:r>
              <a:rPr lang="en-US" sz="2400" b="1" spc="0" dirty="0">
                <a:solidFill>
                  <a:schemeClr val="tx1"/>
                </a:solidFill>
                <a:latin typeface="Corbel"/>
                <a:cs typeface="Tahoma" pitchFamily="34" charset="0"/>
              </a:rPr>
              <a:t>a "circle ending." This technique utilizes an idea or a phrase from the lead, bringing the reader around to complete the circle. </a:t>
            </a:r>
            <a:r>
              <a:rPr lang="en-US" sz="2400" b="1" spc="0" dirty="0" smtClean="0">
                <a:solidFill>
                  <a:schemeClr val="tx1"/>
                </a:solidFill>
                <a:latin typeface="Corbel"/>
                <a:cs typeface="Tahoma" pitchFamily="34" charset="0"/>
              </a:rPr>
              <a:t/>
            </a:r>
            <a:br>
              <a:rPr lang="en-US" sz="2400" b="1" spc="0" dirty="0" smtClean="0">
                <a:solidFill>
                  <a:schemeClr val="tx1"/>
                </a:solidFill>
                <a:latin typeface="Corbel"/>
                <a:cs typeface="Tahoma" pitchFamily="34" charset="0"/>
              </a:rPr>
            </a:br>
            <a:endParaRPr lang="en-US" sz="2400" b="1" spc="0" dirty="0">
              <a:solidFill>
                <a:schemeClr val="tx1"/>
              </a:solidFill>
              <a:latin typeface="Corbel"/>
              <a:cs typeface="Tahoma" pitchFamily="34" charset="0"/>
            </a:endParaRPr>
          </a:p>
          <a:p>
            <a:pPr marL="171450" lvl="1" indent="0">
              <a:spcBef>
                <a:spcPts val="600"/>
              </a:spcBef>
              <a:buClr>
                <a:srgbClr val="4A5A7A"/>
              </a:buClr>
              <a:buNone/>
            </a:pPr>
            <a:r>
              <a:rPr lang="en-US" sz="2400" spc="0" dirty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Suggesting an appropriate course of action. </a:t>
            </a:r>
          </a:p>
          <a:p>
            <a:pPr marL="171450" lvl="1" indent="0">
              <a:spcBef>
                <a:spcPts val="600"/>
              </a:spcBef>
              <a:buClr>
                <a:srgbClr val="4A5A7A"/>
              </a:buClr>
              <a:buNone/>
            </a:pPr>
            <a:r>
              <a:rPr lang="en-US" sz="2400" spc="0" dirty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Encouraging a change of attitude or opinion. </a:t>
            </a:r>
            <a:r>
              <a:rPr lang="en-US" sz="2400" spc="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/>
            </a:r>
            <a:br>
              <a:rPr lang="en-US" sz="2400" spc="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</a:br>
            <a:r>
              <a:rPr lang="en-US" sz="2400" spc="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/>
            </a:r>
            <a:br>
              <a:rPr lang="en-US" sz="2400" spc="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</a:br>
            <a:r>
              <a:rPr lang="en-US" sz="2400" spc="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Now that you wrote all about this topic through this angle, what is society or YOUR next move ?</a:t>
            </a:r>
            <a:endParaRPr lang="en-US" sz="2400" spc="0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CLOSE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1583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QUOTATIONS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871392" cy="268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326169" y="4869160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DIRECT INCLUDES: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QUOTATION SIGNS. MICHAEL (2012) STATES: « BLAH </a:t>
            </a:r>
            <a:r>
              <a:rPr lang="fr-CA" dirty="0" err="1" smtClean="0"/>
              <a:t>BLAH</a:t>
            </a:r>
            <a:r>
              <a:rPr lang="fr-CA" dirty="0" smtClean="0"/>
              <a:t> </a:t>
            </a:r>
            <a:r>
              <a:rPr lang="fr-CA" dirty="0" err="1" smtClean="0"/>
              <a:t>BLAH</a:t>
            </a:r>
            <a:r>
              <a:rPr lang="fr-CA" dirty="0" smtClean="0"/>
              <a:t> »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INDIRECT INCLUDES: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NO QUOTATION SIGNS. MICHAEL DESCRIBES ….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0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lvl="0">
              <a:buClr>
                <a:srgbClr val="C66951"/>
              </a:buClr>
            </a:pPr>
            <a:r>
              <a:rPr lang="fr-CA" sz="1900" dirty="0">
                <a:solidFill>
                  <a:srgbClr val="FF0000"/>
                </a:solidFill>
              </a:rPr>
              <a:t>PULL QUOTE: </a:t>
            </a:r>
            <a:r>
              <a:rPr lang="fr-CA" sz="1900" dirty="0" smtClean="0">
                <a:solidFill>
                  <a:srgbClr val="534949"/>
                </a:solidFill>
              </a:rPr>
              <a:t/>
            </a:r>
            <a:br>
              <a:rPr lang="fr-CA" sz="1900" dirty="0" smtClean="0">
                <a:solidFill>
                  <a:srgbClr val="534949"/>
                </a:solidFill>
              </a:rPr>
            </a:br>
            <a:endParaRPr lang="fr-CA" sz="1900" dirty="0" smtClean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</a:pPr>
            <a:r>
              <a:rPr lang="fr-CA" sz="1900" dirty="0" smtClean="0">
                <a:solidFill>
                  <a:srgbClr val="534949"/>
                </a:solidFill>
              </a:rPr>
              <a:t>EMPHASIZING </a:t>
            </a:r>
            <a:r>
              <a:rPr lang="fr-CA" sz="1900" dirty="0">
                <a:solidFill>
                  <a:srgbClr val="534949"/>
                </a:solidFill>
              </a:rPr>
              <a:t>SOMETHING THAT YOU HAVE WRITTEN BY COPYING THE TEXT BUT ENLARGING THE FONT OR BOLDING IT.</a:t>
            </a:r>
            <a:br>
              <a:rPr lang="fr-CA" sz="1900" dirty="0">
                <a:solidFill>
                  <a:srgbClr val="534949"/>
                </a:solidFill>
              </a:rPr>
            </a:br>
            <a:endParaRPr lang="fr-CA" sz="1900" dirty="0">
              <a:solidFill>
                <a:srgbClr val="534949"/>
              </a:solidFill>
            </a:endParaRPr>
          </a:p>
          <a:p>
            <a:pPr lvl="0">
              <a:buClr>
                <a:srgbClr val="C66951"/>
              </a:buClr>
            </a:pPr>
            <a:r>
              <a:rPr lang="fr-CA" sz="1900" dirty="0">
                <a:solidFill>
                  <a:srgbClr val="FF0000"/>
                </a:solidFill>
              </a:rPr>
              <a:t>SIDE BAR: </a:t>
            </a:r>
            <a:r>
              <a:rPr lang="fr-CA" sz="1900" dirty="0" smtClean="0">
                <a:solidFill>
                  <a:srgbClr val="534949"/>
                </a:solidFill>
              </a:rPr>
              <a:t/>
            </a:r>
            <a:br>
              <a:rPr lang="fr-CA" sz="1900" dirty="0" smtClean="0">
                <a:solidFill>
                  <a:srgbClr val="534949"/>
                </a:solidFill>
              </a:rPr>
            </a:br>
            <a:endParaRPr lang="fr-CA" sz="1900" dirty="0" smtClean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</a:pPr>
            <a:r>
              <a:rPr lang="fr-CA" sz="1900" dirty="0" smtClean="0">
                <a:solidFill>
                  <a:srgbClr val="534949"/>
                </a:solidFill>
              </a:rPr>
              <a:t>A </a:t>
            </a:r>
            <a:r>
              <a:rPr lang="fr-CA" sz="1900" dirty="0">
                <a:solidFill>
                  <a:srgbClr val="534949"/>
                </a:solidFill>
              </a:rPr>
              <a:t>SMALL RECTANGLE THAT CAN BE CONSIDERED A SURPRISING, DID YOU KNOW FACT?,</a:t>
            </a:r>
            <a:br>
              <a:rPr lang="fr-CA" sz="1900" dirty="0">
                <a:solidFill>
                  <a:srgbClr val="534949"/>
                </a:solidFill>
              </a:rPr>
            </a:br>
            <a:endParaRPr lang="fr-CA" sz="1900" dirty="0">
              <a:solidFill>
                <a:srgbClr val="534949"/>
              </a:solidFill>
            </a:endParaRPr>
          </a:p>
          <a:p>
            <a:pPr lvl="0">
              <a:buClr>
                <a:srgbClr val="C66951"/>
              </a:buClr>
            </a:pPr>
            <a:r>
              <a:rPr lang="fr-CA" sz="1900" dirty="0">
                <a:solidFill>
                  <a:srgbClr val="FF0000"/>
                </a:solidFill>
              </a:rPr>
              <a:t>ILLUSTRATION</a:t>
            </a:r>
            <a:r>
              <a:rPr lang="fr-CA" sz="1900" dirty="0" smtClean="0">
                <a:solidFill>
                  <a:srgbClr val="FF0000"/>
                </a:solidFill>
              </a:rPr>
              <a:t>:</a:t>
            </a:r>
            <a:r>
              <a:rPr lang="fr-CA" sz="1900" dirty="0" smtClean="0">
                <a:solidFill>
                  <a:srgbClr val="534949"/>
                </a:solidFill>
              </a:rPr>
              <a:t/>
            </a:r>
            <a:br>
              <a:rPr lang="fr-CA" sz="1900" dirty="0" smtClean="0">
                <a:solidFill>
                  <a:srgbClr val="534949"/>
                </a:solidFill>
              </a:rPr>
            </a:br>
            <a:r>
              <a:rPr lang="fr-CA" sz="1900" dirty="0" smtClean="0">
                <a:solidFill>
                  <a:srgbClr val="534949"/>
                </a:solidFill>
              </a:rPr>
              <a:t>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fr-CA" sz="1900" dirty="0" smtClean="0">
                <a:solidFill>
                  <a:srgbClr val="534949"/>
                </a:solidFill>
              </a:rPr>
              <a:t>INTEGRATING </a:t>
            </a:r>
            <a:r>
              <a:rPr lang="fr-CA" sz="1900" dirty="0">
                <a:solidFill>
                  <a:srgbClr val="534949"/>
                </a:solidFill>
              </a:rPr>
              <a:t>A PICTURE WITH A SMALL CAPTION EXPLAING THE PHOTO.</a:t>
            </a:r>
          </a:p>
          <a:p>
            <a:pPr marL="4572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ELEMENTS TO INTEGRATE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676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91884" y="2132856"/>
            <a:ext cx="6688223" cy="3456384"/>
          </a:xfrm>
        </p:spPr>
        <p:txBody>
          <a:bodyPr>
            <a:normAutofit/>
          </a:bodyPr>
          <a:lstStyle/>
          <a:p>
            <a:r>
              <a:rPr lang="fr-CA" dirty="0" smtClean="0"/>
              <a:t>IT NEEDS TO BE INFORMATIVE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IT NEEDS TO BE INFORMAL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IT NEEDS TO INCORPORATE </a:t>
            </a:r>
            <a:r>
              <a:rPr lang="fr-CA" dirty="0" smtClean="0"/>
              <a:t>QUOTATIONS FROM THE PREP BOOKLET AS WELL AS INFORMATION TAKEN FROM THE VIDEO SHOWN IN CLASS.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 </a:t>
            </a:r>
          </a:p>
          <a:p>
            <a:r>
              <a:rPr lang="fr-CA" dirty="0" smtClean="0"/>
              <a:t>IT NEEDS TO LOOK LIKE A MAGAZINE ARTICLE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47667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>
                <a:solidFill>
                  <a:schemeClr val="bg1"/>
                </a:solidFill>
              </a:rPr>
              <a:t>REMEMBER !!!</a:t>
            </a:r>
            <a:endParaRPr lang="fr-C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8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ille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</TotalTime>
  <Words>170</Words>
  <Application>Microsoft Office PowerPoint</Application>
  <PresentationFormat>Affichage à l'écran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Grille</vt:lpstr>
      <vt:lpstr>Mylar</vt:lpstr>
      <vt:lpstr>RBMA REVIEW research based magazine article  Term 2 practice activity</vt:lpstr>
      <vt:lpstr>HEADLINE (TITLE)</vt:lpstr>
      <vt:lpstr>SECONDARY HEADLINE </vt:lpstr>
      <vt:lpstr>LEAD (HOOK)</vt:lpstr>
      <vt:lpstr>BODY #1 AND BODY #2</vt:lpstr>
      <vt:lpstr>CLOSE</vt:lpstr>
      <vt:lpstr>QUOTATIONS</vt:lpstr>
      <vt:lpstr>ELEMENTS TO INTEGRATE</vt:lpstr>
      <vt:lpstr>Présentation PowerPoint</vt:lpstr>
      <vt:lpstr>YOUR TASK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RBMA REVIEW</dc:title>
  <dc:creator>Ranalli David</dc:creator>
  <cp:lastModifiedBy>Ranalli David</cp:lastModifiedBy>
  <cp:revision>10</cp:revision>
  <dcterms:created xsi:type="dcterms:W3CDTF">2014-01-29T02:45:29Z</dcterms:created>
  <dcterms:modified xsi:type="dcterms:W3CDTF">2014-02-07T19:02:53Z</dcterms:modified>
</cp:coreProperties>
</file>