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67" r:id="rId2"/>
    <p:sldId id="268" r:id="rId3"/>
    <p:sldId id="297" r:id="rId4"/>
    <p:sldId id="298" r:id="rId5"/>
    <p:sldId id="296" r:id="rId6"/>
    <p:sldId id="270" r:id="rId7"/>
    <p:sldId id="274" r:id="rId8"/>
    <p:sldId id="275" r:id="rId9"/>
    <p:sldId id="277" r:id="rId10"/>
    <p:sldId id="278" r:id="rId11"/>
    <p:sldId id="289" r:id="rId12"/>
    <p:sldId id="299" r:id="rId13"/>
    <p:sldId id="300" r:id="rId14"/>
    <p:sldId id="301" r:id="rId15"/>
    <p:sldId id="302" r:id="rId16"/>
    <p:sldId id="303" r:id="rId17"/>
    <p:sldId id="304" r:id="rId18"/>
    <p:sldId id="306" r:id="rId19"/>
    <p:sldId id="307" r:id="rId20"/>
    <p:sldId id="308" r:id="rId21"/>
    <p:sldId id="309" r:id="rId22"/>
    <p:sldId id="310" r:id="rId23"/>
    <p:sldId id="312" r:id="rId24"/>
    <p:sldId id="311" r:id="rId25"/>
    <p:sldId id="313" r:id="rId26"/>
    <p:sldId id="314" r:id="rId27"/>
    <p:sldId id="290" r:id="rId2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13"/>
  </p:normalViewPr>
  <p:slideViewPr>
    <p:cSldViewPr snapToGrid="0" snapToObjects="1">
      <p:cViewPr varScale="1">
        <p:scale>
          <a:sx n="90" d="100"/>
          <a:sy n="90" d="100"/>
        </p:scale>
        <p:origin x="232" y="8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189832-604D-BE4D-8650-5BBFE4BD7742}" type="datetimeFigureOut">
              <a:rPr lang="fr-FR" smtClean="0"/>
              <a:t>22/03/2017</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952F5D-E3D3-5746-BF64-013CE0B00D3F}" type="slidenum">
              <a:rPr lang="fr-FR" smtClean="0"/>
              <a:t>‹#›</a:t>
            </a:fld>
            <a:endParaRPr lang="fr-FR"/>
          </a:p>
        </p:txBody>
      </p:sp>
    </p:spTree>
    <p:extLst>
      <p:ext uri="{BB962C8B-B14F-4D97-AF65-F5344CB8AC3E}">
        <p14:creationId xmlns:p14="http://schemas.microsoft.com/office/powerpoint/2010/main" val="1061006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a:lstStyle/>
          <a:p>
            <a:pPr eaLnBrk="1" hangingPunct="1"/>
            <a:r>
              <a:rPr lang="fr-CA" sz="1000" dirty="0" smtClean="0">
                <a:latin typeface="Helvetica" charset="0"/>
                <a:ea typeface="ＭＳ Ｐゴシック" charset="-128"/>
                <a:cs typeface="Helvetica" charset="0"/>
                <a:sym typeface="Helvetica" charset="0"/>
              </a:rPr>
              <a:t>Bonjour,</a:t>
            </a:r>
          </a:p>
          <a:p>
            <a:pPr eaLnBrk="1" hangingPunct="1"/>
            <a:r>
              <a:rPr lang="fr-CA" sz="1000" dirty="0" smtClean="0">
                <a:latin typeface="Helvetica" charset="0"/>
                <a:ea typeface="ＭＳ Ｐゴシック" charset="-128"/>
                <a:cs typeface="Helvetica" charset="0"/>
                <a:sym typeface="Helvetica" charset="0"/>
              </a:rPr>
              <a:t>Je voudrais d’abord vous remercier de l’invitation à cette journée; merci également à vous de nous donner cette occasion d’échanger aujourd’hui. </a:t>
            </a:r>
          </a:p>
          <a:p>
            <a:pPr eaLnBrk="1" hangingPunct="1"/>
            <a:endParaRPr lang="fr-CA" sz="1000" dirty="0" smtClean="0">
              <a:latin typeface="Helvetica" charset="0"/>
              <a:ea typeface="ＭＳ Ｐゴシック" charset="-128"/>
              <a:cs typeface="Helvetica" charset="0"/>
              <a:sym typeface="Helvetica" charset="0"/>
            </a:endParaRPr>
          </a:p>
          <a:p>
            <a:pPr eaLnBrk="1" hangingPunct="1"/>
            <a:r>
              <a:rPr lang="fr-CA" sz="1000" dirty="0" smtClean="0">
                <a:latin typeface="Helvetica" charset="0"/>
                <a:ea typeface="ＭＳ Ｐゴシック" charset="-128"/>
                <a:cs typeface="Helvetica" charset="0"/>
                <a:sym typeface="Helvetica" charset="0"/>
              </a:rPr>
              <a:t>Avant que nous introduisions le thème d’aujourd’hui, j’aimerais savoir rapidement ce que vous savez sur la conception universelle de l’apprentissage. Avez-vous déjà entendu parler de cette approche? </a:t>
            </a:r>
          </a:p>
          <a:p>
            <a:pPr eaLnBrk="1" hangingPunct="1"/>
            <a:r>
              <a:rPr lang="fr-CA" sz="1000" dirty="0" smtClean="0">
                <a:latin typeface="Helvetica" charset="0"/>
                <a:ea typeface="ＭＳ Ｐゴシック" charset="-128"/>
                <a:cs typeface="Helvetica" charset="0"/>
                <a:sym typeface="Helvetica" charset="0"/>
              </a:rPr>
              <a:t>Commentaires…</a:t>
            </a:r>
          </a:p>
          <a:p>
            <a:pPr eaLnBrk="1" hangingPunct="1"/>
            <a:endParaRPr lang="fr-CA" sz="1000" dirty="0" smtClean="0">
              <a:latin typeface="Helvetica" charset="0"/>
              <a:ea typeface="ＭＳ Ｐゴシック" charset="-128"/>
              <a:cs typeface="Helvetica" charset="0"/>
              <a:sym typeface="Helvetica" charset="0"/>
            </a:endParaRPr>
          </a:p>
          <a:p>
            <a:r>
              <a:rPr lang="fr-CA" sz="1000" dirty="0" smtClean="0">
                <a:ea typeface="ＭＳ Ｐゴシック" charset="-128"/>
              </a:rPr>
              <a:t>3 éléments de préambule: </a:t>
            </a:r>
          </a:p>
          <a:p>
            <a:pPr>
              <a:buFontTx/>
              <a:buAutoNum type="arabicParenR"/>
            </a:pPr>
            <a:r>
              <a:rPr lang="fr-CA" sz="1000" dirty="0" smtClean="0">
                <a:ea typeface="ＭＳ Ｐゴシック" charset="-128"/>
              </a:rPr>
              <a:t>d’abord, il s’agit plus d’une posture que d’une méthode pédagogique; ainsi, elle vise d’abord à nous repositionner face à nos pratiques actuelles, puis à les réviser en tenant compte de cette posture</a:t>
            </a:r>
          </a:p>
          <a:p>
            <a:pPr>
              <a:buFontTx/>
              <a:buAutoNum type="arabicParenR"/>
            </a:pPr>
            <a:r>
              <a:rPr lang="fr-CA" sz="1000" dirty="0" smtClean="0">
                <a:ea typeface="ＭＳ Ｐゴシック" charset="-128"/>
              </a:rPr>
              <a:t>La CUA implique rarement de changer radicalement vos méthodes d’enseignement, car bien souvent les enseignants mettent déjà en </a:t>
            </a:r>
            <a:r>
              <a:rPr lang="fr-CA" sz="1000" dirty="0" err="1" smtClean="0">
                <a:ea typeface="ＭＳ Ｐゴシック" charset="-128"/>
              </a:rPr>
              <a:t>oeuvre</a:t>
            </a:r>
            <a:r>
              <a:rPr lang="fr-CA" sz="1000" dirty="0" smtClean="0">
                <a:ea typeface="ＭＳ Ｐゴシック" charset="-128"/>
              </a:rPr>
              <a:t> plusieurs de ses principes d’accessibilité. La différence, c’est qu’en regardant ses pratiques à travers cette lentille, vous serez en mesure de repérer de nouvelles barrières à l’apprentissage que vous n’auriez peut-être pas vues avant;</a:t>
            </a:r>
          </a:p>
          <a:p>
            <a:pPr>
              <a:buFontTx/>
              <a:buAutoNum type="arabicParenR"/>
            </a:pPr>
            <a:r>
              <a:rPr lang="fr-CA" sz="1000" dirty="0" smtClean="0">
                <a:ea typeface="ＭＳ Ｐゴシック" charset="-128"/>
              </a:rPr>
              <a:t>Elle ne vise pas à « uniformiser » les méthodes d’enseignement contrairement à ce que la traduction française peut parfois créer comme impression: elle cherche au contraire à valoriser la mixité des approches pédagogiques et d’évaluation;</a:t>
            </a:r>
          </a:p>
          <a:p>
            <a:pPr>
              <a:buFontTx/>
              <a:buAutoNum type="arabicParenR"/>
            </a:pPr>
            <a:r>
              <a:rPr lang="fr-CA" sz="1000" dirty="0" smtClean="0">
                <a:ea typeface="ＭＳ Ｐゴシック" charset="-128"/>
              </a:rPr>
              <a:t>Enfin, la réflexion sur la CUA a émergé autour d’une réflexion sur les ESH, mais elle concerne également l’ensemble des élèves. Seulement, on s’aperçoit souvent que ce qui favorise l’accès à la réussite des ESH peut aussi soutenir celle de toutes sortes d’autres étudiants (ex. élèves issus de l’immigration, allophones; élèves plus avancés, etc.). </a:t>
            </a:r>
          </a:p>
          <a:p>
            <a:pPr>
              <a:buFontTx/>
              <a:buAutoNum type="arabicParenR"/>
            </a:pPr>
            <a:endParaRPr lang="fr-CA" sz="1000" dirty="0" smtClean="0">
              <a:ea typeface="ＭＳ Ｐゴシック" charset="-128"/>
            </a:endParaRPr>
          </a:p>
        </p:txBody>
      </p:sp>
      <p:sp>
        <p:nvSpPr>
          <p:cNvPr id="60420" name="Slide Number Placeholder 3"/>
          <p:cNvSpPr>
            <a:spLocks noGrp="1"/>
          </p:cNvSpPr>
          <p:nvPr>
            <p:ph type="sldNum" sz="quarter" idx="5"/>
          </p:nvPr>
        </p:nvSpPr>
        <p:spPr bwMode="auto">
          <a:noFill/>
          <a:ln>
            <a:miter lim="800000"/>
            <a:headEnd/>
            <a:tailEnd/>
          </a:ln>
        </p:spPr>
        <p:txBody>
          <a:bodyPr/>
          <a:lstStyle/>
          <a:p>
            <a:fld id="{B60CB3C4-A7C6-4D44-8F5D-1B330097ABEC}" type="slidenum">
              <a:rPr lang="en-US"/>
              <a:pPr/>
              <a:t>1</a:t>
            </a:fld>
            <a:endParaRPr lang="en-US"/>
          </a:p>
        </p:txBody>
      </p:sp>
      <p:sp>
        <p:nvSpPr>
          <p:cNvPr id="60421" name="Date Placeholder 4"/>
          <p:cNvSpPr>
            <a:spLocks noGrp="1"/>
          </p:cNvSpPr>
          <p:nvPr>
            <p:ph type="dt" sz="quarter" idx="1"/>
          </p:nvPr>
        </p:nvSpPr>
        <p:spPr bwMode="auto">
          <a:noFill/>
          <a:ln>
            <a:miter lim="800000"/>
            <a:headEnd/>
            <a:tailEnd/>
          </a:ln>
        </p:spPr>
        <p:txBody>
          <a:bodyPr/>
          <a:lstStyle/>
          <a:p>
            <a:endParaRPr lang="fr-FR" smtClean="0"/>
          </a:p>
        </p:txBody>
      </p:sp>
      <p:sp>
        <p:nvSpPr>
          <p:cNvPr id="60422" name="Footer Placeholder 5"/>
          <p:cNvSpPr>
            <a:spLocks noGrp="1"/>
          </p:cNvSpPr>
          <p:nvPr>
            <p:ph type="ftr" sz="quarter" idx="4"/>
          </p:nvPr>
        </p:nvSpPr>
        <p:spPr bwMode="auto">
          <a:noFill/>
          <a:ln>
            <a:miter lim="800000"/>
            <a:headEnd/>
            <a:tailEnd/>
          </a:ln>
        </p:spPr>
        <p:txBody>
          <a:bodyPr/>
          <a:lstStyle/>
          <a:p>
            <a:endParaRPr lang="fr-FR" smtClean="0"/>
          </a:p>
        </p:txBody>
      </p:sp>
    </p:spTree>
    <p:extLst>
      <p:ext uri="{BB962C8B-B14F-4D97-AF65-F5344CB8AC3E}">
        <p14:creationId xmlns:p14="http://schemas.microsoft.com/office/powerpoint/2010/main" val="827904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ln>
            <a:miter lim="800000"/>
            <a:headEnd/>
            <a:tailEnd/>
          </a:ln>
        </p:spPr>
        <p:txBody>
          <a:bodyPr/>
          <a:lstStyle/>
          <a:p>
            <a:fld id="{7FC53685-843F-4212-A4EA-B5B4590A666C}" type="slidenum">
              <a:rPr lang="en-US">
                <a:latin typeface="Arial" charset="0"/>
              </a:rPr>
              <a:pPr/>
              <a:t>14</a:t>
            </a:fld>
            <a:endParaRPr lang="en-US">
              <a:latin typeface="Arial" charset="0"/>
            </a:endParaRPr>
          </a:p>
        </p:txBody>
      </p:sp>
      <p:sp>
        <p:nvSpPr>
          <p:cNvPr id="6758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7588"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r>
              <a:rPr lang="fr-FR" smtClean="0">
                <a:latin typeface="Helvetica" charset="0"/>
                <a:ea typeface="ＭＳ Ｐゴシック" charset="-128"/>
                <a:cs typeface="Helvetica" charset="0"/>
                <a:sym typeface="Helvetica" charset="0"/>
              </a:rPr>
              <a:t>Cette diapositive présente deux exemples de UD dans l’environnement public: </a:t>
            </a:r>
          </a:p>
          <a:p>
            <a:pPr eaLnBrk="1" hangingPunct="1"/>
            <a:r>
              <a:rPr lang="fr-FR" smtClean="0">
                <a:latin typeface="Helvetica" charset="0"/>
                <a:ea typeface="ＭＳ Ｐゴシック" charset="-128"/>
                <a:cs typeface="Helvetica" charset="0"/>
                <a:sym typeface="Helvetica" charset="0"/>
              </a:rPr>
              <a:t>La première image illustre des pictogrammes, que l’on peut retrouver dans n’importe quel édifice public. =&gt; ceux-ci peuvent être utiles pour des personnes avec des troubles cognitifs, mais aussi pour des personnes analphabètes ou qui ne connaissent pas le français. </a:t>
            </a:r>
          </a:p>
          <a:p>
            <a:pPr eaLnBrk="1" hangingPunct="1"/>
            <a:endParaRPr lang="fr-FR" smtClean="0">
              <a:latin typeface="Helvetica" charset="0"/>
              <a:ea typeface="ＭＳ Ｐゴシック" charset="-128"/>
              <a:cs typeface="Helvetica" charset="0"/>
              <a:sym typeface="Helvetica" charset="0"/>
            </a:endParaRPr>
          </a:p>
          <a:p>
            <a:pPr eaLnBrk="1" hangingPunct="1"/>
            <a:r>
              <a:rPr lang="fr-FR" smtClean="0">
                <a:latin typeface="Helvetica" charset="0"/>
                <a:ea typeface="ＭＳ Ｐゴシック" charset="-128"/>
                <a:cs typeface="Helvetica" charset="0"/>
                <a:sym typeface="Helvetica" charset="0"/>
              </a:rPr>
              <a:t>Rampes d’accès: poussettes, vélos, etc. mais perfectible =&gt; carré jaune ajouté pour les personnes aveugles (offre un D plus universel)</a:t>
            </a:r>
          </a:p>
          <a:p>
            <a:pPr eaLnBrk="1" hangingPunct="1"/>
            <a:endParaRPr lang="fr-FR" smtClean="0">
              <a:latin typeface="Helvetica" charset="0"/>
              <a:ea typeface="ＭＳ Ｐゴシック" charset="-128"/>
              <a:cs typeface="Helvetica" charset="0"/>
              <a:sym typeface="Helvetica" charset="0"/>
            </a:endParaRPr>
          </a:p>
          <a:p>
            <a:pPr eaLnBrk="1" hangingPunct="1"/>
            <a:r>
              <a:rPr lang="fr-FR" smtClean="0">
                <a:latin typeface="Helvetica" charset="0"/>
                <a:ea typeface="ＭＳ Ｐゴシック" charset="-128"/>
                <a:cs typeface="Helvetica" charset="0"/>
                <a:sym typeface="Helvetica" charset="0"/>
              </a:rPr>
              <a:t>Aussi, portes électriques: mains chargées de paquets</a:t>
            </a:r>
          </a:p>
          <a:p>
            <a:pPr eaLnBrk="1" hangingPunct="1"/>
            <a:endParaRPr lang="en-US" smtClean="0">
              <a:latin typeface="Arial" charset="0"/>
              <a:ea typeface="ＭＳ Ｐゴシック" charset="-128"/>
            </a:endParaRPr>
          </a:p>
        </p:txBody>
      </p:sp>
      <p:sp>
        <p:nvSpPr>
          <p:cNvPr id="67589" name="Date Placeholder 4"/>
          <p:cNvSpPr>
            <a:spLocks noGrp="1"/>
          </p:cNvSpPr>
          <p:nvPr>
            <p:ph type="dt" sz="quarter" idx="1"/>
          </p:nvPr>
        </p:nvSpPr>
        <p:spPr bwMode="auto">
          <a:noFill/>
          <a:ln>
            <a:miter lim="800000"/>
            <a:headEnd/>
            <a:tailEnd/>
          </a:ln>
        </p:spPr>
        <p:txBody>
          <a:bodyPr/>
          <a:lstStyle/>
          <a:p>
            <a:r>
              <a:rPr lang="en-US" smtClean="0"/>
              <a:t>10-18-09</a:t>
            </a:r>
          </a:p>
        </p:txBody>
      </p:sp>
      <p:sp>
        <p:nvSpPr>
          <p:cNvPr id="67590" name="Footer Placeholder 5"/>
          <p:cNvSpPr>
            <a:spLocks noGrp="1"/>
          </p:cNvSpPr>
          <p:nvPr>
            <p:ph type="ftr" sz="quarter" idx="4"/>
          </p:nvPr>
        </p:nvSpPr>
        <p:spPr bwMode="auto">
          <a:noFill/>
          <a:ln>
            <a:miter lim="800000"/>
            <a:headEnd/>
            <a:tailEnd/>
          </a:ln>
        </p:spPr>
        <p:txBody>
          <a:bodyPr/>
          <a:lstStyle/>
          <a:p>
            <a:endParaRPr lang="fr-FR" smtClean="0"/>
          </a:p>
        </p:txBody>
      </p:sp>
    </p:spTree>
    <p:extLst>
      <p:ext uri="{BB962C8B-B14F-4D97-AF65-F5344CB8AC3E}">
        <p14:creationId xmlns:p14="http://schemas.microsoft.com/office/powerpoint/2010/main" val="465664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ln>
            <a:miter lim="800000"/>
            <a:headEnd/>
            <a:tailEnd/>
          </a:ln>
        </p:spPr>
        <p:txBody>
          <a:bodyPr/>
          <a:lstStyle/>
          <a:p>
            <a:fld id="{3B559787-099A-4907-BABF-41B07F0C7F08}" type="slidenum">
              <a:rPr lang="en-US">
                <a:latin typeface="Arial" charset="0"/>
              </a:rPr>
              <a:pPr/>
              <a:t>15</a:t>
            </a:fld>
            <a:endParaRPr lang="en-US">
              <a:latin typeface="Arial" charset="0"/>
            </a:endParaRPr>
          </a:p>
        </p:txBody>
      </p:sp>
      <p:sp>
        <p:nvSpPr>
          <p:cNvPr id="6861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8612"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r>
              <a:rPr lang="fr-FR">
                <a:latin typeface="Helvetica" charset="0"/>
                <a:ea typeface="ＭＳ Ｐゴシック" charset="-128"/>
                <a:cs typeface="Helvetica" charset="0"/>
                <a:sym typeface="Helvetica" charset="0"/>
              </a:rPr>
              <a:t>Cette diapositive présente deux exemples de UD dans l’environnement public: </a:t>
            </a:r>
          </a:p>
          <a:p>
            <a:pPr eaLnBrk="1" hangingPunct="1"/>
            <a:r>
              <a:rPr lang="fr-FR">
                <a:latin typeface="Helvetica" charset="0"/>
                <a:ea typeface="ＭＳ Ｐゴシック" charset="-128"/>
                <a:cs typeface="Helvetica" charset="0"/>
                <a:sym typeface="Helvetica" charset="0"/>
              </a:rPr>
              <a:t>La première image illustre des pictogrammes, que l’on peut retrouver dans n’importe quel édifice public. =&gt; ceux-ci peuvent être utiles pour des personnes avec des troubles cognitifs, mais aussi pour des personnes analphabètes ou qui ne connaissent pas le français. </a:t>
            </a:r>
          </a:p>
          <a:p>
            <a:pPr eaLnBrk="1" hangingPunct="1"/>
            <a:endParaRPr lang="fr-FR">
              <a:latin typeface="Helvetica" charset="0"/>
              <a:ea typeface="ＭＳ Ｐゴシック" charset="-128"/>
              <a:cs typeface="Helvetica" charset="0"/>
              <a:sym typeface="Helvetica" charset="0"/>
            </a:endParaRPr>
          </a:p>
          <a:p>
            <a:pPr eaLnBrk="1" hangingPunct="1"/>
            <a:r>
              <a:rPr lang="fr-FR">
                <a:latin typeface="Helvetica" charset="0"/>
                <a:ea typeface="ＭＳ Ｐゴシック" charset="-128"/>
                <a:cs typeface="Helvetica" charset="0"/>
                <a:sym typeface="Helvetica" charset="0"/>
              </a:rPr>
              <a:t>Rampes d’accès: poussettes, vélos, etc. mais perfectible =&gt; carré jaune ajouté pour les personnes aveugles (offre un D plus universel)</a:t>
            </a:r>
          </a:p>
          <a:p>
            <a:pPr eaLnBrk="1" hangingPunct="1"/>
            <a:endParaRPr lang="fr-FR">
              <a:latin typeface="Helvetica" charset="0"/>
              <a:ea typeface="ＭＳ Ｐゴシック" charset="-128"/>
              <a:cs typeface="Helvetica" charset="0"/>
              <a:sym typeface="Helvetica" charset="0"/>
            </a:endParaRPr>
          </a:p>
          <a:p>
            <a:pPr eaLnBrk="1" hangingPunct="1"/>
            <a:r>
              <a:rPr lang="fr-FR">
                <a:latin typeface="Helvetica" charset="0"/>
                <a:ea typeface="ＭＳ Ｐゴシック" charset="-128"/>
                <a:cs typeface="Helvetica" charset="0"/>
                <a:sym typeface="Helvetica" charset="0"/>
              </a:rPr>
              <a:t>Aussi, portes électriques: mains chargées de paquets</a:t>
            </a:r>
          </a:p>
          <a:p>
            <a:pPr eaLnBrk="1" hangingPunct="1"/>
            <a:endParaRPr lang="en-US">
              <a:latin typeface="Arial" charset="0"/>
              <a:ea typeface="ＭＳ Ｐゴシック" charset="-128"/>
            </a:endParaRPr>
          </a:p>
        </p:txBody>
      </p:sp>
      <p:sp>
        <p:nvSpPr>
          <p:cNvPr id="68613" name="Date Placeholder 4"/>
          <p:cNvSpPr>
            <a:spLocks noGrp="1"/>
          </p:cNvSpPr>
          <p:nvPr>
            <p:ph type="dt" sz="quarter" idx="1"/>
          </p:nvPr>
        </p:nvSpPr>
        <p:spPr bwMode="auto">
          <a:noFill/>
          <a:ln>
            <a:miter lim="800000"/>
            <a:headEnd/>
            <a:tailEnd/>
          </a:ln>
        </p:spPr>
        <p:txBody>
          <a:bodyPr/>
          <a:lstStyle/>
          <a:p>
            <a:r>
              <a:rPr lang="en-US"/>
              <a:t>10-18-09</a:t>
            </a:r>
          </a:p>
        </p:txBody>
      </p:sp>
      <p:sp>
        <p:nvSpPr>
          <p:cNvPr id="68614" name="Footer Placeholder 5"/>
          <p:cNvSpPr>
            <a:spLocks noGrp="1"/>
          </p:cNvSpPr>
          <p:nvPr>
            <p:ph type="ftr" sz="quarter" idx="4"/>
          </p:nvPr>
        </p:nvSpPr>
        <p:spPr bwMode="auto">
          <a:noFill/>
          <a:ln>
            <a:miter lim="800000"/>
            <a:headEnd/>
            <a:tailEnd/>
          </a:ln>
        </p:spPr>
        <p:txBody>
          <a:bodyPr/>
          <a:lstStyle/>
          <a:p>
            <a:endParaRPr lang="fr-FR"/>
          </a:p>
        </p:txBody>
      </p:sp>
    </p:spTree>
    <p:extLst>
      <p:ext uri="{BB962C8B-B14F-4D97-AF65-F5344CB8AC3E}">
        <p14:creationId xmlns:p14="http://schemas.microsoft.com/office/powerpoint/2010/main" val="94334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noFill/>
          <a:ln>
            <a:miter lim="800000"/>
            <a:headEnd/>
            <a:tailEnd/>
          </a:ln>
        </p:spPr>
        <p:txBody>
          <a:bodyPr/>
          <a:lstStyle/>
          <a:p>
            <a:fld id="{2A397826-C94D-43BD-9E66-C6A289BCED3B}" type="slidenum">
              <a:rPr lang="en-US">
                <a:latin typeface="Arial" charset="0"/>
              </a:rPr>
              <a:pPr/>
              <a:t>16</a:t>
            </a:fld>
            <a:endParaRPr lang="en-US">
              <a:latin typeface="Arial" charset="0"/>
            </a:endParaRPr>
          </a:p>
        </p:txBody>
      </p:sp>
      <p:sp>
        <p:nvSpPr>
          <p:cNvPr id="6963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9636"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marL="342900" indent="-342900">
              <a:spcBef>
                <a:spcPct val="20000"/>
              </a:spcBef>
            </a:pPr>
            <a:r>
              <a:rPr lang="en-US" smtClean="0">
                <a:latin typeface="Tw Cen MT" charset="0"/>
                <a:ea typeface="ＭＳ Ｐゴシック" charset="-128"/>
              </a:rPr>
              <a:t>Tout comme les rampes d’accès pour les bâtiments en architecture, </a:t>
            </a:r>
          </a:p>
          <a:p>
            <a:pPr marL="342900" indent="-342900">
              <a:spcBef>
                <a:spcPct val="20000"/>
              </a:spcBef>
            </a:pPr>
            <a:r>
              <a:rPr lang="en-US" smtClean="0">
                <a:latin typeface="Tw Cen MT" charset="0"/>
                <a:ea typeface="ＭＳ Ｐゴシック" charset="-128"/>
              </a:rPr>
              <a:t>Il s’agit ici de penser aux «rampes cognitives» pouvant favoriser l’apprentissage de tous les étudiants selon leurs besoins spécifiques.</a:t>
            </a:r>
            <a:endParaRPr lang="en-US" smtClean="0">
              <a:latin typeface="Arial" charset="0"/>
              <a:ea typeface="ＭＳ Ｐゴシック" charset="-128"/>
              <a:cs typeface="Times New Roman" charset="0"/>
            </a:endParaRPr>
          </a:p>
          <a:p>
            <a:pPr marL="342900" indent="-342900" eaLnBrk="1" hangingPunct="1">
              <a:spcBef>
                <a:spcPct val="0"/>
              </a:spcBef>
            </a:pPr>
            <a:endParaRPr lang="en-US" smtClean="0">
              <a:latin typeface="Arial" charset="0"/>
              <a:ea typeface="ＭＳ Ｐゴシック" charset="-128"/>
              <a:cs typeface="Times New Roman" charset="0"/>
            </a:endParaRPr>
          </a:p>
          <a:p>
            <a:pPr marL="342900" indent="-342900" eaLnBrk="1" hangingPunct="1">
              <a:spcBef>
                <a:spcPct val="0"/>
              </a:spcBef>
            </a:pPr>
            <a:r>
              <a:rPr lang="en-US" smtClean="0">
                <a:latin typeface="Arial" charset="0"/>
                <a:ea typeface="ＭＳ Ｐゴシック" charset="-128"/>
                <a:cs typeface="Times New Roman" charset="0"/>
              </a:rPr>
              <a:t>UDL is framed via asking the question: </a:t>
            </a:r>
            <a:r>
              <a:rPr lang="en-US" i="1" smtClean="0">
                <a:solidFill>
                  <a:srgbClr val="7B3D17"/>
                </a:solidFill>
                <a:ea typeface="ＭＳ Ｐゴシック" charset="-128"/>
              </a:rPr>
              <a:t>Is our pedagogical environment accessible?</a:t>
            </a:r>
          </a:p>
          <a:p>
            <a:pPr marL="342900" indent="-342900" eaLnBrk="1" hangingPunct="1">
              <a:spcBef>
                <a:spcPct val="0"/>
              </a:spcBef>
            </a:pPr>
            <a:endParaRPr lang="en-US" smtClean="0">
              <a:latin typeface="Arial" charset="0"/>
              <a:ea typeface="ＭＳ Ｐゴシック" charset="-128"/>
              <a:cs typeface="Times New Roman" charset="0"/>
            </a:endParaRPr>
          </a:p>
          <a:p>
            <a:pPr marL="342900" indent="-342900" eaLnBrk="1" hangingPunct="1">
              <a:spcBef>
                <a:spcPct val="0"/>
              </a:spcBef>
            </a:pPr>
            <a:r>
              <a:rPr lang="en-US" smtClean="0">
                <a:latin typeface="Arial" charset="0"/>
                <a:ea typeface="ＭＳ Ｐゴシック" charset="-128"/>
                <a:cs typeface="Times New Roman" charset="0"/>
              </a:rPr>
              <a:t>Environnement physique du local? Si le local est très grand et que l’espace entre le prof et les étudiants est important, on peut par exemple penser à utiliser un microphone…</a:t>
            </a:r>
          </a:p>
          <a:p>
            <a:pPr marL="342900" indent="-342900" eaLnBrk="1" hangingPunct="1">
              <a:spcBef>
                <a:spcPct val="0"/>
              </a:spcBef>
            </a:pPr>
            <a:r>
              <a:rPr lang="en-US" smtClean="0">
                <a:latin typeface="Arial" charset="0"/>
                <a:ea typeface="ＭＳ Ｐゴシック" charset="-128"/>
                <a:cs typeface="Times New Roman" charset="0"/>
              </a:rPr>
              <a:t>Méthodes d’enseignement? Est-ce qu’elles favorisent les différentes préférences d’apprentissage?</a:t>
            </a:r>
          </a:p>
          <a:p>
            <a:pPr marL="342900" indent="-342900" eaLnBrk="1" hangingPunct="1">
              <a:spcBef>
                <a:spcPct val="0"/>
              </a:spcBef>
            </a:pPr>
            <a:r>
              <a:rPr lang="en-US" smtClean="0">
                <a:latin typeface="Arial" charset="0"/>
                <a:ea typeface="ＭＳ Ｐゴシック" charset="-128"/>
                <a:cs typeface="Times New Roman" charset="0"/>
              </a:rPr>
              <a:t>Évaluation? Est-ce qu’elles permettent à tous d’exprimer de façon équitable leurs apprentissages?</a:t>
            </a:r>
          </a:p>
          <a:p>
            <a:pPr marL="342900" indent="-342900" eaLnBrk="1" hangingPunct="1">
              <a:spcBef>
                <a:spcPct val="0"/>
              </a:spcBef>
            </a:pPr>
            <a:endParaRPr lang="en-US" smtClean="0">
              <a:latin typeface="Arial" charset="0"/>
              <a:ea typeface="ＭＳ Ｐゴシック" charset="-128"/>
            </a:endParaRPr>
          </a:p>
        </p:txBody>
      </p:sp>
      <p:sp>
        <p:nvSpPr>
          <p:cNvPr id="69637" name="Date Placeholder 4"/>
          <p:cNvSpPr>
            <a:spLocks noGrp="1"/>
          </p:cNvSpPr>
          <p:nvPr>
            <p:ph type="dt" sz="quarter" idx="1"/>
          </p:nvPr>
        </p:nvSpPr>
        <p:spPr bwMode="auto">
          <a:noFill/>
          <a:ln>
            <a:miter lim="800000"/>
            <a:headEnd/>
            <a:tailEnd/>
          </a:ln>
        </p:spPr>
        <p:txBody>
          <a:bodyPr/>
          <a:lstStyle/>
          <a:p>
            <a:r>
              <a:rPr lang="en-US" smtClean="0"/>
              <a:t>10-18-09</a:t>
            </a:r>
          </a:p>
        </p:txBody>
      </p:sp>
      <p:sp>
        <p:nvSpPr>
          <p:cNvPr id="69638" name="Footer Placeholder 5"/>
          <p:cNvSpPr>
            <a:spLocks noGrp="1"/>
          </p:cNvSpPr>
          <p:nvPr>
            <p:ph type="ftr" sz="quarter" idx="4"/>
          </p:nvPr>
        </p:nvSpPr>
        <p:spPr bwMode="auto">
          <a:noFill/>
          <a:ln>
            <a:miter lim="800000"/>
            <a:headEnd/>
            <a:tailEnd/>
          </a:ln>
        </p:spPr>
        <p:txBody>
          <a:bodyPr/>
          <a:lstStyle/>
          <a:p>
            <a:endParaRPr lang="fr-FR" smtClean="0"/>
          </a:p>
        </p:txBody>
      </p:sp>
    </p:spTree>
    <p:extLst>
      <p:ext uri="{BB962C8B-B14F-4D97-AF65-F5344CB8AC3E}">
        <p14:creationId xmlns:p14="http://schemas.microsoft.com/office/powerpoint/2010/main" val="732132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ln>
            <a:miter lim="800000"/>
            <a:headEnd/>
            <a:tailEnd/>
          </a:ln>
        </p:spPr>
        <p:txBody>
          <a:bodyPr/>
          <a:lstStyle/>
          <a:p>
            <a:fld id="{2700FF03-1554-4326-9FA1-FC9D2C001EEC}" type="slidenum">
              <a:rPr lang="en-US">
                <a:latin typeface="Arial" charset="0"/>
              </a:rPr>
              <a:pPr/>
              <a:t>17</a:t>
            </a:fld>
            <a:endParaRPr lang="en-US">
              <a:latin typeface="Arial" charset="0"/>
            </a:endParaRPr>
          </a:p>
        </p:txBody>
      </p:sp>
      <p:sp>
        <p:nvSpPr>
          <p:cNvPr id="7065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0660"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marL="342900" indent="-342900">
              <a:spcBef>
                <a:spcPct val="20000"/>
              </a:spcBef>
            </a:pPr>
            <a:r>
              <a:rPr lang="en-US" smtClean="0">
                <a:latin typeface="Tw Cen MT" charset="0"/>
                <a:ea typeface="ＭＳ Ｐゴシック" charset="-128"/>
              </a:rPr>
              <a:t>Tout comme les rampes d’accès pour les bâtiments en architecture, </a:t>
            </a:r>
          </a:p>
          <a:p>
            <a:pPr marL="342900" indent="-342900">
              <a:spcBef>
                <a:spcPct val="20000"/>
              </a:spcBef>
            </a:pPr>
            <a:r>
              <a:rPr lang="en-US" smtClean="0">
                <a:latin typeface="Tw Cen MT" charset="0"/>
                <a:ea typeface="ＭＳ Ｐゴシック" charset="-128"/>
              </a:rPr>
              <a:t>Il s’agit ici de penser aux «rampes cognitives» pouvant favoriser l’apprentissage de tous les étudiants selon leurs besoins spécifiques.</a:t>
            </a:r>
            <a:endParaRPr lang="en-US" smtClean="0">
              <a:latin typeface="Arial" charset="0"/>
              <a:ea typeface="ＭＳ Ｐゴシック" charset="-128"/>
              <a:cs typeface="Times New Roman" charset="0"/>
            </a:endParaRPr>
          </a:p>
          <a:p>
            <a:pPr marL="342900" indent="-342900" eaLnBrk="1" hangingPunct="1">
              <a:spcBef>
                <a:spcPct val="0"/>
              </a:spcBef>
            </a:pPr>
            <a:endParaRPr lang="en-US" smtClean="0">
              <a:latin typeface="Arial" charset="0"/>
              <a:ea typeface="ＭＳ Ｐゴシック" charset="-128"/>
              <a:cs typeface="Times New Roman" charset="0"/>
            </a:endParaRPr>
          </a:p>
          <a:p>
            <a:pPr marL="342900" indent="-342900" eaLnBrk="1" hangingPunct="1">
              <a:spcBef>
                <a:spcPct val="0"/>
              </a:spcBef>
            </a:pPr>
            <a:r>
              <a:rPr lang="en-US" smtClean="0">
                <a:latin typeface="Arial" charset="0"/>
                <a:ea typeface="ＭＳ Ｐゴシック" charset="-128"/>
                <a:cs typeface="Times New Roman" charset="0"/>
              </a:rPr>
              <a:t>UDL is framed via asking the question: </a:t>
            </a:r>
            <a:r>
              <a:rPr lang="en-US" i="1" smtClean="0">
                <a:solidFill>
                  <a:srgbClr val="7B3D17"/>
                </a:solidFill>
                <a:ea typeface="ＭＳ Ｐゴシック" charset="-128"/>
              </a:rPr>
              <a:t>Is our pedagogical environment accessible?</a:t>
            </a:r>
          </a:p>
          <a:p>
            <a:pPr marL="342900" indent="-342900" eaLnBrk="1" hangingPunct="1">
              <a:spcBef>
                <a:spcPct val="0"/>
              </a:spcBef>
            </a:pPr>
            <a:endParaRPr lang="en-US" smtClean="0">
              <a:latin typeface="Arial" charset="0"/>
              <a:ea typeface="ＭＳ Ｐゴシック" charset="-128"/>
              <a:cs typeface="Times New Roman" charset="0"/>
            </a:endParaRPr>
          </a:p>
          <a:p>
            <a:pPr marL="342900" indent="-342900" eaLnBrk="1" hangingPunct="1">
              <a:spcBef>
                <a:spcPct val="0"/>
              </a:spcBef>
            </a:pPr>
            <a:r>
              <a:rPr lang="en-US" smtClean="0">
                <a:latin typeface="Arial" charset="0"/>
                <a:ea typeface="ＭＳ Ｐゴシック" charset="-128"/>
                <a:cs typeface="Times New Roman" charset="0"/>
              </a:rPr>
              <a:t>Environnement physique du local? Si le local est très grand et que l’espace entre le prof et les étudiants est important, on peut par exemple penser à utiliser un microphone…</a:t>
            </a:r>
          </a:p>
          <a:p>
            <a:pPr marL="342900" indent="-342900" eaLnBrk="1" hangingPunct="1">
              <a:spcBef>
                <a:spcPct val="0"/>
              </a:spcBef>
            </a:pPr>
            <a:r>
              <a:rPr lang="en-US" smtClean="0">
                <a:latin typeface="Arial" charset="0"/>
                <a:ea typeface="ＭＳ Ｐゴシック" charset="-128"/>
                <a:cs typeface="Times New Roman" charset="0"/>
              </a:rPr>
              <a:t>Méthodes d’enseignement? Est-ce qu’elles favorisent les différentes préférences d’apprentissage?</a:t>
            </a:r>
          </a:p>
          <a:p>
            <a:pPr marL="342900" indent="-342900" eaLnBrk="1" hangingPunct="1">
              <a:spcBef>
                <a:spcPct val="0"/>
              </a:spcBef>
            </a:pPr>
            <a:r>
              <a:rPr lang="en-US" smtClean="0">
                <a:latin typeface="Arial" charset="0"/>
                <a:ea typeface="ＭＳ Ｐゴシック" charset="-128"/>
                <a:cs typeface="Times New Roman" charset="0"/>
              </a:rPr>
              <a:t>Évaluation? Est-ce qu’elles permettent à tous d’exprimer de façon équitable leurs apprentissages?</a:t>
            </a:r>
          </a:p>
          <a:p>
            <a:pPr marL="342900" indent="-342900" eaLnBrk="1" hangingPunct="1">
              <a:spcBef>
                <a:spcPct val="0"/>
              </a:spcBef>
            </a:pPr>
            <a:endParaRPr lang="en-US" smtClean="0">
              <a:latin typeface="Arial" charset="0"/>
              <a:ea typeface="ＭＳ Ｐゴシック" charset="-128"/>
            </a:endParaRPr>
          </a:p>
        </p:txBody>
      </p:sp>
      <p:sp>
        <p:nvSpPr>
          <p:cNvPr id="70661" name="Date Placeholder 4"/>
          <p:cNvSpPr>
            <a:spLocks noGrp="1"/>
          </p:cNvSpPr>
          <p:nvPr>
            <p:ph type="dt" sz="quarter" idx="1"/>
          </p:nvPr>
        </p:nvSpPr>
        <p:spPr bwMode="auto">
          <a:noFill/>
          <a:ln>
            <a:miter lim="800000"/>
            <a:headEnd/>
            <a:tailEnd/>
          </a:ln>
        </p:spPr>
        <p:txBody>
          <a:bodyPr/>
          <a:lstStyle/>
          <a:p>
            <a:r>
              <a:rPr lang="en-US" smtClean="0"/>
              <a:t>10-18-09</a:t>
            </a:r>
          </a:p>
        </p:txBody>
      </p:sp>
      <p:sp>
        <p:nvSpPr>
          <p:cNvPr id="70662" name="Footer Placeholder 5"/>
          <p:cNvSpPr>
            <a:spLocks noGrp="1"/>
          </p:cNvSpPr>
          <p:nvPr>
            <p:ph type="ftr" sz="quarter" idx="4"/>
          </p:nvPr>
        </p:nvSpPr>
        <p:spPr bwMode="auto">
          <a:noFill/>
          <a:ln>
            <a:miter lim="800000"/>
            <a:headEnd/>
            <a:tailEnd/>
          </a:ln>
        </p:spPr>
        <p:txBody>
          <a:bodyPr/>
          <a:lstStyle/>
          <a:p>
            <a:endParaRPr lang="fr-FR" smtClean="0"/>
          </a:p>
        </p:txBody>
      </p:sp>
    </p:spTree>
    <p:extLst>
      <p:ext uri="{BB962C8B-B14F-4D97-AF65-F5344CB8AC3E}">
        <p14:creationId xmlns:p14="http://schemas.microsoft.com/office/powerpoint/2010/main" val="577012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2707" name="Rectangle 2"/>
          <p:cNvSpPr>
            <a:spLocks noGrp="1" noChangeArrowheads="1"/>
          </p:cNvSpPr>
          <p:nvPr>
            <p:ph type="body" idx="1"/>
          </p:nvPr>
        </p:nvSpPr>
        <p:spPr bwMode="auto">
          <a:noFill/>
        </p:spPr>
        <p:txBody>
          <a:bodyPr>
            <a:normAutofit fontScale="92500" lnSpcReduction="10000"/>
          </a:bodyPr>
          <a:lstStyle/>
          <a:p>
            <a:pPr eaLnBrk="1" hangingPunct="1">
              <a:lnSpc>
                <a:spcPct val="80000"/>
              </a:lnSpc>
            </a:pPr>
            <a:r>
              <a:rPr lang="en-US" dirty="0" smtClean="0">
                <a:latin typeface="Lucida Grande" charset="0"/>
                <a:ea typeface="ＭＳ Ｐゴシック" charset="-128"/>
                <a:sym typeface="Lucida Grande" charset="0"/>
              </a:rPr>
              <a:t>En </a:t>
            </a:r>
            <a:r>
              <a:rPr lang="en-US" dirty="0" err="1" smtClean="0">
                <a:latin typeface="Lucida Grande" charset="0"/>
                <a:ea typeface="ＭＳ Ｐゴシック" charset="-128"/>
                <a:sym typeface="Lucida Grande" charset="0"/>
              </a:rPr>
              <a:t>prenant</a:t>
            </a:r>
            <a:r>
              <a:rPr lang="en-US" dirty="0" smtClean="0">
                <a:latin typeface="Lucida Grande" charset="0"/>
                <a:ea typeface="ＭＳ Ｐゴシック" charset="-128"/>
                <a:sym typeface="Lucida Grande" charset="0"/>
              </a:rPr>
              <a:t> </a:t>
            </a:r>
            <a:r>
              <a:rPr lang="en-US" dirty="0" err="1" smtClean="0">
                <a:latin typeface="Lucida Grande" charset="0"/>
                <a:ea typeface="ＭＳ Ｐゴシック" charset="-128"/>
                <a:sym typeface="Lucida Grande" charset="0"/>
              </a:rPr>
              <a:t>acte</a:t>
            </a:r>
            <a:r>
              <a:rPr lang="en-US" dirty="0" smtClean="0">
                <a:latin typeface="Lucida Grande" charset="0"/>
                <a:ea typeface="ＭＳ Ｐゴシック" charset="-128"/>
                <a:sym typeface="Lucida Grande" charset="0"/>
              </a:rPr>
              <a:t> de </a:t>
            </a:r>
            <a:r>
              <a:rPr lang="en-US" dirty="0" err="1" smtClean="0">
                <a:latin typeface="Lucida Grande" charset="0"/>
                <a:ea typeface="ＭＳ Ｐゴシック" charset="-128"/>
                <a:sym typeface="Lucida Grande" charset="0"/>
              </a:rPr>
              <a:t>cette</a:t>
            </a:r>
            <a:r>
              <a:rPr lang="en-US" dirty="0" smtClean="0">
                <a:latin typeface="Lucida Grande" charset="0"/>
                <a:ea typeface="ＭＳ Ｐゴシック" charset="-128"/>
                <a:sym typeface="Lucida Grande" charset="0"/>
              </a:rPr>
              <a:t> </a:t>
            </a:r>
            <a:r>
              <a:rPr lang="en-US" dirty="0" err="1" smtClean="0">
                <a:latin typeface="Lucida Grande" charset="0"/>
                <a:ea typeface="ＭＳ Ｐゴシック" charset="-128"/>
                <a:sym typeface="Lucida Grande" charset="0"/>
              </a:rPr>
              <a:t>variabilité</a:t>
            </a:r>
            <a:r>
              <a:rPr lang="en-US" dirty="0" smtClean="0">
                <a:latin typeface="Lucida Grande" charset="0"/>
                <a:ea typeface="ＭＳ Ｐゴシック" charset="-128"/>
                <a:sym typeface="Lucida Grande" charset="0"/>
              </a:rPr>
              <a:t>, le CAST, chef de file de la CUA aux É-U, propose </a:t>
            </a:r>
            <a:r>
              <a:rPr lang="en-US" dirty="0" err="1" smtClean="0">
                <a:latin typeface="Lucida Grande" charset="0"/>
                <a:ea typeface="ＭＳ Ｐゴシック" charset="-128"/>
                <a:sym typeface="Lucida Grande" charset="0"/>
              </a:rPr>
              <a:t>trois</a:t>
            </a:r>
            <a:r>
              <a:rPr lang="en-US" dirty="0" smtClean="0">
                <a:latin typeface="Lucida Grande" charset="0"/>
                <a:ea typeface="ＭＳ Ｐゴシック" charset="-128"/>
                <a:sym typeface="Lucida Grande" charset="0"/>
              </a:rPr>
              <a:t> </a:t>
            </a:r>
            <a:r>
              <a:rPr lang="en-US" dirty="0" err="1" smtClean="0">
                <a:latin typeface="Lucida Grande" charset="0"/>
                <a:ea typeface="ＭＳ Ｐゴシック" charset="-128"/>
                <a:sym typeface="Lucida Grande" charset="0"/>
              </a:rPr>
              <a:t>grands</a:t>
            </a:r>
            <a:r>
              <a:rPr lang="en-US" dirty="0" smtClean="0">
                <a:latin typeface="Lucida Grande" charset="0"/>
                <a:ea typeface="ＭＳ Ｐゴシック" charset="-128"/>
                <a:sym typeface="Lucida Grande" charset="0"/>
              </a:rPr>
              <a:t> </a:t>
            </a:r>
            <a:r>
              <a:rPr lang="en-US" dirty="0" err="1" smtClean="0">
                <a:latin typeface="Lucida Grande" charset="0"/>
                <a:ea typeface="ＭＳ Ｐゴシック" charset="-128"/>
                <a:sym typeface="Lucida Grande" charset="0"/>
              </a:rPr>
              <a:t>principes</a:t>
            </a:r>
            <a:r>
              <a:rPr lang="en-US" dirty="0" smtClean="0">
                <a:latin typeface="Lucida Grande" charset="0"/>
                <a:ea typeface="ＭＳ Ｐゴシック" charset="-128"/>
                <a:sym typeface="Lucida Grande" charset="0"/>
              </a:rPr>
              <a:t> à </a:t>
            </a:r>
            <a:r>
              <a:rPr lang="en-US" dirty="0" err="1" smtClean="0">
                <a:latin typeface="Lucida Grande" charset="0"/>
                <a:ea typeface="ＭＳ Ｐゴシック" charset="-128"/>
                <a:sym typeface="Lucida Grande" charset="0"/>
              </a:rPr>
              <a:t>prendre</a:t>
            </a:r>
            <a:r>
              <a:rPr lang="en-US" dirty="0" smtClean="0">
                <a:latin typeface="Lucida Grande" charset="0"/>
                <a:ea typeface="ＭＳ Ｐゴシック" charset="-128"/>
                <a:sym typeface="Lucida Grande" charset="0"/>
              </a:rPr>
              <a:t> en </a:t>
            </a:r>
            <a:r>
              <a:rPr lang="en-US" dirty="0" err="1" smtClean="0">
                <a:latin typeface="Lucida Grande" charset="0"/>
                <a:ea typeface="ＭＳ Ｐゴシック" charset="-128"/>
                <a:sym typeface="Lucida Grande" charset="0"/>
              </a:rPr>
              <a:t>compte</a:t>
            </a:r>
            <a:r>
              <a:rPr lang="en-US" dirty="0" smtClean="0">
                <a:latin typeface="Lucida Grande" charset="0"/>
                <a:ea typeface="ＭＳ Ｐゴシック" charset="-128"/>
                <a:sym typeface="Lucida Grande" charset="0"/>
              </a:rPr>
              <a:t> </a:t>
            </a:r>
            <a:r>
              <a:rPr lang="en-US" dirty="0" err="1" smtClean="0">
                <a:latin typeface="Lucida Grande" charset="0"/>
                <a:ea typeface="ＭＳ Ｐゴシック" charset="-128"/>
                <a:sym typeface="Lucida Grande" charset="0"/>
              </a:rPr>
              <a:t>dans</a:t>
            </a:r>
            <a:r>
              <a:rPr lang="en-US" dirty="0" smtClean="0">
                <a:latin typeface="Lucida Grande" charset="0"/>
                <a:ea typeface="ＭＳ Ｐゴシック" charset="-128"/>
                <a:sym typeface="Lucida Grande" charset="0"/>
              </a:rPr>
              <a:t> </a:t>
            </a:r>
            <a:r>
              <a:rPr lang="en-US" dirty="0" err="1" smtClean="0">
                <a:latin typeface="Lucida Grande" charset="0"/>
                <a:ea typeface="ＭＳ Ｐゴシック" charset="-128"/>
                <a:sym typeface="Lucida Grande" charset="0"/>
              </a:rPr>
              <a:t>cette</a:t>
            </a:r>
            <a:r>
              <a:rPr lang="en-US" dirty="0" smtClean="0">
                <a:latin typeface="Lucida Grande" charset="0"/>
                <a:ea typeface="ＭＳ Ｐゴシック" charset="-128"/>
                <a:sym typeface="Lucida Grande" charset="0"/>
              </a:rPr>
              <a:t> posture </a:t>
            </a:r>
            <a:r>
              <a:rPr lang="en-US" dirty="0" err="1" smtClean="0">
                <a:latin typeface="Lucida Grande" charset="0"/>
                <a:ea typeface="ＭＳ Ｐゴシック" charset="-128"/>
                <a:sym typeface="Lucida Grande" charset="0"/>
              </a:rPr>
              <a:t>pédagogique</a:t>
            </a:r>
            <a:r>
              <a:rPr lang="en-US" dirty="0" smtClean="0">
                <a:latin typeface="Lucida Grande" charset="0"/>
                <a:ea typeface="ＭＳ Ｐゴシック" charset="-128"/>
                <a:sym typeface="Lucida Grande" charset="0"/>
              </a:rPr>
              <a:t>: </a:t>
            </a:r>
          </a:p>
          <a:p>
            <a:pPr eaLnBrk="1" hangingPunct="1">
              <a:lnSpc>
                <a:spcPct val="80000"/>
              </a:lnSpc>
            </a:pPr>
            <a:endParaRPr lang="en-US" dirty="0" smtClean="0">
              <a:latin typeface="Lucida Grande" charset="0"/>
              <a:ea typeface="ＭＳ Ｐゴシック" charset="-128"/>
              <a:sym typeface="Lucida Grande" charset="0"/>
            </a:endParaRPr>
          </a:p>
          <a:p>
            <a:pPr eaLnBrk="1" hangingPunct="1">
              <a:lnSpc>
                <a:spcPct val="80000"/>
              </a:lnSpc>
            </a:pPr>
            <a:r>
              <a:rPr lang="en-US" dirty="0" smtClean="0">
                <a:latin typeface="Lucida Grande" charset="0"/>
                <a:ea typeface="ＭＳ Ｐゴシック" charset="-128"/>
                <a:sym typeface="Lucida Grande" charset="0"/>
              </a:rPr>
              <a:t>1) </a:t>
            </a:r>
            <a:r>
              <a:rPr lang="en-US" dirty="0" err="1" smtClean="0">
                <a:latin typeface="Lucida Grande" charset="0"/>
                <a:ea typeface="ＭＳ Ｐゴシック" charset="-128"/>
                <a:sym typeface="Lucida Grande" charset="0"/>
              </a:rPr>
              <a:t>d’abord</a:t>
            </a:r>
            <a:r>
              <a:rPr lang="en-US" dirty="0" smtClean="0">
                <a:latin typeface="Lucida Grande" charset="0"/>
                <a:ea typeface="ＭＳ Ｐゴシック" charset="-128"/>
                <a:sym typeface="Lucida Grande" charset="0"/>
              </a:rPr>
              <a:t>, « </a:t>
            </a:r>
            <a:r>
              <a:rPr lang="en-US" dirty="0" err="1" smtClean="0">
                <a:latin typeface="Lucida Grande" charset="0"/>
                <a:ea typeface="ＭＳ Ｐゴシック" charset="-128"/>
                <a:sym typeface="Lucida Grande" charset="0"/>
              </a:rPr>
              <a:t>offrir</a:t>
            </a:r>
            <a:r>
              <a:rPr lang="en-US" dirty="0" smtClean="0">
                <a:latin typeface="Lucida Grande" charset="0"/>
                <a:ea typeface="ＭＳ Ｐゴシック" charset="-128"/>
                <a:sym typeface="Lucida Grande" charset="0"/>
              </a:rPr>
              <a:t> </a:t>
            </a:r>
            <a:r>
              <a:rPr lang="en-US" dirty="0" err="1" smtClean="0">
                <a:latin typeface="Lucida Grande" charset="0"/>
                <a:ea typeface="ＭＳ Ｐゴシック" charset="-128"/>
                <a:sym typeface="Lucida Grande" charset="0"/>
              </a:rPr>
              <a:t>plusieurs</a:t>
            </a:r>
            <a:r>
              <a:rPr lang="en-US" dirty="0" smtClean="0">
                <a:latin typeface="Lucida Grande" charset="0"/>
                <a:ea typeface="ＭＳ Ｐゴシック" charset="-128"/>
                <a:sym typeface="Lucida Grande" charset="0"/>
              </a:rPr>
              <a:t> </a:t>
            </a:r>
            <a:r>
              <a:rPr lang="en-US" dirty="0" err="1" smtClean="0">
                <a:latin typeface="Lucida Grande" charset="0"/>
                <a:ea typeface="ＭＳ Ｐゴシック" charset="-128"/>
                <a:sym typeface="Lucida Grande" charset="0"/>
              </a:rPr>
              <a:t>moyens</a:t>
            </a:r>
            <a:r>
              <a:rPr lang="en-US" dirty="0" smtClean="0">
                <a:latin typeface="Lucida Grande" charset="0"/>
                <a:ea typeface="ＭＳ Ｐゴシック" charset="-128"/>
                <a:sym typeface="Lucida Grande" charset="0"/>
              </a:rPr>
              <a:t> de </a:t>
            </a:r>
            <a:r>
              <a:rPr lang="en-US" dirty="0" err="1" smtClean="0">
                <a:latin typeface="Lucida Grande" charset="0"/>
                <a:ea typeface="ＭＳ Ｐゴシック" charset="-128"/>
                <a:sym typeface="Lucida Grande" charset="0"/>
              </a:rPr>
              <a:t>représentation</a:t>
            </a:r>
            <a:r>
              <a:rPr lang="en-US" dirty="0" smtClean="0">
                <a:latin typeface="Lucida Grande" charset="0"/>
                <a:ea typeface="ＭＳ Ｐゴシック" charset="-128"/>
                <a:sym typeface="Lucida Grande" charset="0"/>
              </a:rPr>
              <a:t> », en se fondant </a:t>
            </a:r>
            <a:r>
              <a:rPr lang="en-US" dirty="0" err="1" smtClean="0">
                <a:latin typeface="Lucida Grande" charset="0"/>
                <a:ea typeface="ＭＳ Ｐゴシック" charset="-128"/>
                <a:sym typeface="Lucida Grande" charset="0"/>
              </a:rPr>
              <a:t>sur</a:t>
            </a:r>
            <a:r>
              <a:rPr lang="en-US" dirty="0" smtClean="0">
                <a:latin typeface="Lucida Grande" charset="0"/>
                <a:ea typeface="ＭＳ Ｐゴシック" charset="-128"/>
                <a:sym typeface="Lucida Grande" charset="0"/>
              </a:rPr>
              <a:t> le </a:t>
            </a:r>
            <a:r>
              <a:rPr lang="en-US" dirty="0" err="1" smtClean="0">
                <a:latin typeface="Lucida Grande" charset="0"/>
                <a:ea typeface="ＭＳ Ｐゴシック" charset="-128"/>
                <a:sym typeface="Lucida Grande" charset="0"/>
              </a:rPr>
              <a:t>constat</a:t>
            </a:r>
            <a:r>
              <a:rPr lang="en-US" dirty="0" smtClean="0">
                <a:latin typeface="Lucida Grande" charset="0"/>
                <a:ea typeface="ＭＳ Ｐゴシック" charset="-128"/>
                <a:sym typeface="Lucida Grande" charset="0"/>
              </a:rPr>
              <a:t> </a:t>
            </a:r>
            <a:r>
              <a:rPr lang="en-US" dirty="0" err="1" smtClean="0">
                <a:latin typeface="Lucida Grande" charset="0"/>
                <a:ea typeface="ＭＳ Ｐゴシック" charset="-128"/>
                <a:sym typeface="Lucida Grande" charset="0"/>
              </a:rPr>
              <a:t>d’une</a:t>
            </a:r>
            <a:r>
              <a:rPr lang="en-US" dirty="0" smtClean="0">
                <a:latin typeface="Lucida Grande" charset="0"/>
                <a:ea typeface="ＭＳ Ｐゴシック" charset="-128"/>
                <a:sym typeface="Lucida Grande" charset="0"/>
              </a:rPr>
              <a:t> </a:t>
            </a:r>
            <a:r>
              <a:rPr lang="en-US" dirty="0" err="1" smtClean="0">
                <a:latin typeface="Lucida Grande" charset="0"/>
                <a:ea typeface="ＭＳ Ｐゴシック" charset="-128"/>
                <a:sym typeface="Lucida Grande" charset="0"/>
              </a:rPr>
              <a:t>variabilité</a:t>
            </a:r>
            <a:r>
              <a:rPr lang="en-US" dirty="0" smtClean="0">
                <a:latin typeface="Lucida Grande" charset="0"/>
                <a:ea typeface="ＭＳ Ｐゴシック" charset="-128"/>
                <a:sym typeface="Lucida Grande" charset="0"/>
              </a:rPr>
              <a:t> des </a:t>
            </a:r>
            <a:r>
              <a:rPr lang="en-US" dirty="0" err="1" smtClean="0">
                <a:latin typeface="Lucida Grande" charset="0"/>
                <a:ea typeface="ＭＳ Ｐゴシック" charset="-128"/>
                <a:sym typeface="Lucida Grande" charset="0"/>
              </a:rPr>
              <a:t>réseaux</a:t>
            </a:r>
            <a:r>
              <a:rPr lang="en-US" dirty="0" smtClean="0">
                <a:latin typeface="Lucida Grande" charset="0"/>
                <a:ea typeface="ＭＳ Ｐゴシック" charset="-128"/>
                <a:sym typeface="Lucida Grande" charset="0"/>
              </a:rPr>
              <a:t> de reconnaissance de </a:t>
            </a:r>
            <a:r>
              <a:rPr lang="en-US" dirty="0" err="1" smtClean="0">
                <a:latin typeface="Lucida Grande" charset="0"/>
                <a:ea typeface="ＭＳ Ｐゴシック" charset="-128"/>
                <a:sym typeface="Lucida Grande" charset="0"/>
              </a:rPr>
              <a:t>l’information</a:t>
            </a:r>
            <a:r>
              <a:rPr lang="en-US" dirty="0" smtClean="0">
                <a:latin typeface="Lucida Grande" charset="0"/>
                <a:ea typeface="ＭＳ Ｐゴシック" charset="-128"/>
                <a:sym typeface="Lucida Grande" charset="0"/>
              </a:rPr>
              <a:t> chez les </a:t>
            </a:r>
            <a:r>
              <a:rPr lang="en-US" dirty="0" err="1" smtClean="0">
                <a:latin typeface="Lucida Grande" charset="0"/>
                <a:ea typeface="ＭＳ Ｐゴシック" charset="-128"/>
                <a:sym typeface="Lucida Grande" charset="0"/>
              </a:rPr>
              <a:t>individus</a:t>
            </a:r>
            <a:r>
              <a:rPr lang="en-US" dirty="0" smtClean="0">
                <a:latin typeface="Lucida Grande" charset="0"/>
                <a:ea typeface="ＭＳ Ｐゴシック" charset="-128"/>
                <a:sym typeface="Lucida Grande" charset="0"/>
              </a:rPr>
              <a:t>: </a:t>
            </a:r>
            <a:r>
              <a:rPr lang="en-US" dirty="0" err="1" smtClean="0">
                <a:latin typeface="Lucida Grande" charset="0"/>
                <a:ea typeface="ＭＳ Ｐゴシック" charset="-128"/>
                <a:sym typeface="Lucida Grande" charset="0"/>
              </a:rPr>
              <a:t>soit</a:t>
            </a:r>
            <a:r>
              <a:rPr lang="en-US" dirty="0" smtClean="0">
                <a:latin typeface="Lucida Grande" charset="0"/>
                <a:ea typeface="ＭＳ Ｐゴシック" charset="-128"/>
                <a:sym typeface="Lucida Grande" charset="0"/>
              </a:rPr>
              <a:t> le fait </a:t>
            </a:r>
            <a:r>
              <a:rPr lang="en-US" dirty="0" err="1" smtClean="0">
                <a:latin typeface="Lucida Grande" charset="0"/>
                <a:ea typeface="ＭＳ Ｐゴシック" charset="-128"/>
                <a:sym typeface="Lucida Grande" charset="0"/>
              </a:rPr>
              <a:t>que</a:t>
            </a:r>
            <a:r>
              <a:rPr lang="en-US" dirty="0" smtClean="0">
                <a:latin typeface="Lucida Grande" charset="0"/>
                <a:ea typeface="ＭＳ Ｐゴシック" charset="-128"/>
                <a:sym typeface="Lucida Grande" charset="0"/>
              </a:rPr>
              <a:t> </a:t>
            </a:r>
            <a:r>
              <a:rPr lang="en-US" dirty="0" err="1" smtClean="0">
                <a:latin typeface="Lucida Grande" charset="0"/>
                <a:ea typeface="ＭＳ Ｐゴシック" charset="-128"/>
                <a:sym typeface="Lucida Grande" charset="0"/>
              </a:rPr>
              <a:t>l’on</a:t>
            </a:r>
            <a:r>
              <a:rPr lang="en-US" dirty="0" smtClean="0">
                <a:latin typeface="Lucida Grande" charset="0"/>
                <a:ea typeface="ＭＳ Ｐゴシック" charset="-128"/>
                <a:sym typeface="Lucida Grande" charset="0"/>
              </a:rPr>
              <a:t> </a:t>
            </a:r>
            <a:r>
              <a:rPr lang="en-US" dirty="0" err="1" smtClean="0">
                <a:latin typeface="Lucida Grande" charset="0"/>
                <a:ea typeface="ＭＳ Ｐゴシック" charset="-128"/>
                <a:sym typeface="Lucida Grande" charset="0"/>
              </a:rPr>
              <a:t>n’assimile</a:t>
            </a:r>
            <a:r>
              <a:rPr lang="en-US" dirty="0" smtClean="0">
                <a:latin typeface="Lucida Grande" charset="0"/>
                <a:ea typeface="ＭＳ Ｐゴシック" charset="-128"/>
                <a:sym typeface="Lucida Grande" charset="0"/>
              </a:rPr>
              <a:t> pas </a:t>
            </a:r>
            <a:r>
              <a:rPr lang="en-US" dirty="0" err="1" smtClean="0">
                <a:latin typeface="Lucida Grande" charset="0"/>
                <a:ea typeface="ＭＳ Ｐゴシック" charset="-128"/>
                <a:sym typeface="Lucida Grande" charset="0"/>
              </a:rPr>
              <a:t>tous</a:t>
            </a:r>
            <a:r>
              <a:rPr lang="en-US" dirty="0" smtClean="0">
                <a:latin typeface="Lucida Grande" charset="0"/>
                <a:ea typeface="ＭＳ Ｐゴシック" charset="-128"/>
                <a:sym typeface="Lucida Grande" charset="0"/>
              </a:rPr>
              <a:t> les stimuli de la </a:t>
            </a:r>
            <a:r>
              <a:rPr lang="en-US" dirty="0" err="1" smtClean="0">
                <a:latin typeface="Lucida Grande" charset="0"/>
                <a:ea typeface="ＭＳ Ｐゴシック" charset="-128"/>
                <a:sym typeface="Lucida Grande" charset="0"/>
              </a:rPr>
              <a:t>même</a:t>
            </a:r>
            <a:r>
              <a:rPr lang="en-US" dirty="0" smtClean="0">
                <a:latin typeface="Lucida Grande" charset="0"/>
                <a:ea typeface="ＭＳ Ｐゴシック" charset="-128"/>
                <a:sym typeface="Lucida Grande" charset="0"/>
              </a:rPr>
              <a:t> </a:t>
            </a:r>
            <a:r>
              <a:rPr lang="en-US" dirty="0" err="1" smtClean="0">
                <a:latin typeface="Lucida Grande" charset="0"/>
                <a:ea typeface="ＭＳ Ｐゴシック" charset="-128"/>
                <a:sym typeface="Lucida Grande" charset="0"/>
              </a:rPr>
              <a:t>manière</a:t>
            </a:r>
            <a:r>
              <a:rPr lang="en-US" dirty="0" smtClean="0">
                <a:latin typeface="Lucida Grande" charset="0"/>
                <a:ea typeface="ＭＳ Ｐゴシック" charset="-128"/>
                <a:sym typeface="Lucida Grande" charset="0"/>
              </a:rPr>
              <a:t> (</a:t>
            </a:r>
            <a:r>
              <a:rPr lang="en-US" dirty="0" err="1" smtClean="0">
                <a:latin typeface="Lucida Grande" charset="0"/>
                <a:ea typeface="ＭＳ Ｐゴシック" charset="-128"/>
                <a:sym typeface="Lucida Grande" charset="0"/>
              </a:rPr>
              <a:t>auditif</a:t>
            </a:r>
            <a:r>
              <a:rPr lang="en-US" dirty="0" smtClean="0">
                <a:latin typeface="Lucida Grande" charset="0"/>
                <a:ea typeface="ＭＳ Ｐゴシック" charset="-128"/>
                <a:sym typeface="Lucida Grande" charset="0"/>
              </a:rPr>
              <a:t>, </a:t>
            </a:r>
            <a:r>
              <a:rPr lang="en-US" dirty="0" err="1" smtClean="0">
                <a:latin typeface="Lucida Grande" charset="0"/>
                <a:ea typeface="ＭＳ Ｐゴシック" charset="-128"/>
                <a:sym typeface="Lucida Grande" charset="0"/>
              </a:rPr>
              <a:t>visuel</a:t>
            </a:r>
            <a:r>
              <a:rPr lang="en-US" dirty="0" smtClean="0">
                <a:latin typeface="Lucida Grande" charset="0"/>
                <a:ea typeface="ＭＳ Ｐゴシック" charset="-128"/>
                <a:sym typeface="Lucida Grande" charset="0"/>
              </a:rPr>
              <a:t>, </a:t>
            </a:r>
            <a:r>
              <a:rPr lang="en-US" dirty="0" err="1" smtClean="0">
                <a:latin typeface="Lucida Grande" charset="0"/>
                <a:ea typeface="ＭＳ Ｐゴシック" charset="-128"/>
                <a:sym typeface="Lucida Grande" charset="0"/>
              </a:rPr>
              <a:t>expérientiel</a:t>
            </a:r>
            <a:r>
              <a:rPr lang="en-US" dirty="0" smtClean="0">
                <a:latin typeface="Lucida Grande" charset="0"/>
                <a:ea typeface="ＭＳ Ｐゴシック" charset="-128"/>
                <a:sym typeface="Lucida Grande" charset="0"/>
              </a:rPr>
              <a:t>, etc.), </a:t>
            </a:r>
            <a:r>
              <a:rPr lang="en-US" dirty="0" err="1" smtClean="0">
                <a:latin typeface="Lucida Grande" charset="0"/>
                <a:ea typeface="ＭＳ Ｐゴシック" charset="-128"/>
                <a:sym typeface="Lucida Grande" charset="0"/>
              </a:rPr>
              <a:t>ce</a:t>
            </a:r>
            <a:r>
              <a:rPr lang="en-US" dirty="0" smtClean="0">
                <a:latin typeface="Lucida Grande" charset="0"/>
                <a:ea typeface="ＭＳ Ｐゴシック" charset="-128"/>
                <a:sym typeface="Lucida Grande" charset="0"/>
              </a:rPr>
              <a:t> </a:t>
            </a:r>
            <a:r>
              <a:rPr lang="en-US" dirty="0" err="1" smtClean="0">
                <a:latin typeface="Lucida Grande" charset="0"/>
                <a:ea typeface="ＭＳ Ｐゴシック" charset="-128"/>
                <a:sym typeface="Lucida Grande" charset="0"/>
              </a:rPr>
              <a:t>que</a:t>
            </a:r>
            <a:r>
              <a:rPr lang="en-US" dirty="0" smtClean="0">
                <a:latin typeface="Lucida Grande" charset="0"/>
                <a:ea typeface="ＭＳ Ｐゴシック" charset="-128"/>
                <a:sym typeface="Lucida Grande" charset="0"/>
              </a:rPr>
              <a:t> </a:t>
            </a:r>
            <a:r>
              <a:rPr lang="en-US" dirty="0" err="1" smtClean="0">
                <a:latin typeface="Lucida Grande" charset="0"/>
                <a:ea typeface="ＭＳ Ｐゴシック" charset="-128"/>
                <a:sym typeface="Lucida Grande" charset="0"/>
              </a:rPr>
              <a:t>plusieurs</a:t>
            </a:r>
            <a:r>
              <a:rPr lang="en-US" dirty="0" smtClean="0">
                <a:latin typeface="Lucida Grande" charset="0"/>
                <a:ea typeface="ＭＳ Ｐゴシック" charset="-128"/>
                <a:sym typeface="Lucida Grande" charset="0"/>
              </a:rPr>
              <a:t> </a:t>
            </a:r>
            <a:r>
              <a:rPr lang="en-US" dirty="0" err="1" smtClean="0">
                <a:latin typeface="Lucida Grande" charset="0"/>
                <a:ea typeface="ＭＳ Ｐゴシック" charset="-128"/>
                <a:sym typeface="Lucida Grande" charset="0"/>
              </a:rPr>
              <a:t>appellent</a:t>
            </a:r>
            <a:r>
              <a:rPr lang="en-US" dirty="0" smtClean="0">
                <a:latin typeface="Lucida Grande" charset="0"/>
                <a:ea typeface="ＭＳ Ｐゴシック" charset="-128"/>
                <a:sym typeface="Lucida Grande" charset="0"/>
              </a:rPr>
              <a:t> les styles </a:t>
            </a:r>
            <a:r>
              <a:rPr lang="en-US" dirty="0" err="1" smtClean="0">
                <a:latin typeface="Lucida Grande" charset="0"/>
                <a:ea typeface="ＭＳ Ｐゴシック" charset="-128"/>
                <a:sym typeface="Lucida Grande" charset="0"/>
              </a:rPr>
              <a:t>d’apprentissage</a:t>
            </a:r>
            <a:r>
              <a:rPr lang="en-US" dirty="0" smtClean="0">
                <a:latin typeface="Lucida Grande" charset="0"/>
                <a:ea typeface="ＭＳ Ｐゴシック" charset="-128"/>
                <a:sym typeface="Lucida Grande" charset="0"/>
              </a:rPr>
              <a:t>. La </a:t>
            </a:r>
            <a:r>
              <a:rPr lang="en-US" dirty="0" err="1" smtClean="0">
                <a:latin typeface="Lucida Grande" charset="0"/>
                <a:ea typeface="ＭＳ Ｐゴシック" charset="-128"/>
                <a:sym typeface="Lucida Grande" charset="0"/>
              </a:rPr>
              <a:t>sensibilité</a:t>
            </a:r>
            <a:r>
              <a:rPr lang="en-US" dirty="0" smtClean="0">
                <a:latin typeface="Lucida Grande" charset="0"/>
                <a:ea typeface="ＭＳ Ｐゴシック" charset="-128"/>
                <a:sym typeface="Lucida Grande" charset="0"/>
              </a:rPr>
              <a:t> au quoi de </a:t>
            </a:r>
            <a:r>
              <a:rPr lang="en-US" dirty="0" err="1" smtClean="0">
                <a:latin typeface="Lucida Grande" charset="0"/>
                <a:ea typeface="ＭＳ Ｐゴシック" charset="-128"/>
                <a:sym typeface="Lucida Grande" charset="0"/>
              </a:rPr>
              <a:t>l’apprentissage</a:t>
            </a:r>
            <a:r>
              <a:rPr lang="en-US" dirty="0" smtClean="0">
                <a:latin typeface="Lucida Grande" charset="0"/>
                <a:ea typeface="ＭＳ Ｐゴシック" charset="-128"/>
                <a:sym typeface="Lucida Grande" charset="0"/>
              </a:rPr>
              <a:t> </a:t>
            </a:r>
            <a:r>
              <a:rPr lang="en-US" dirty="0" err="1" smtClean="0">
                <a:latin typeface="Lucida Grande" charset="0"/>
                <a:ea typeface="ＭＳ Ｐゴシック" charset="-128"/>
                <a:sym typeface="Lucida Grande" charset="0"/>
              </a:rPr>
              <a:t>est</a:t>
            </a:r>
            <a:r>
              <a:rPr lang="en-US" dirty="0" smtClean="0">
                <a:latin typeface="Lucida Grande" charset="0"/>
                <a:ea typeface="ＭＳ Ｐゴシック" charset="-128"/>
                <a:sym typeface="Lucida Grande" charset="0"/>
              </a:rPr>
              <a:t> </a:t>
            </a:r>
            <a:r>
              <a:rPr lang="en-US" dirty="0" err="1" smtClean="0">
                <a:latin typeface="Lucida Grande" charset="0"/>
                <a:ea typeface="ＭＳ Ｐゴシック" charset="-128"/>
                <a:sym typeface="Lucida Grande" charset="0"/>
              </a:rPr>
              <a:t>souvent</a:t>
            </a:r>
            <a:r>
              <a:rPr lang="en-US" dirty="0" smtClean="0">
                <a:latin typeface="Lucida Grande" charset="0"/>
                <a:ea typeface="ＭＳ Ｐゴシック" charset="-128"/>
                <a:sym typeface="Lucida Grande" charset="0"/>
              </a:rPr>
              <a:t> </a:t>
            </a:r>
            <a:r>
              <a:rPr lang="en-US" dirty="0" err="1" smtClean="0">
                <a:latin typeface="Lucida Grande" charset="0"/>
                <a:ea typeface="ＭＳ Ｐゴシック" charset="-128"/>
                <a:sym typeface="Lucida Grande" charset="0"/>
              </a:rPr>
              <a:t>très</a:t>
            </a:r>
            <a:r>
              <a:rPr lang="en-US" dirty="0" smtClean="0">
                <a:latin typeface="Lucida Grande" charset="0"/>
                <a:ea typeface="ＭＳ Ｐゴシック" charset="-128"/>
                <a:sym typeface="Lucida Grande" charset="0"/>
              </a:rPr>
              <a:t> </a:t>
            </a:r>
            <a:r>
              <a:rPr lang="en-US" dirty="0" err="1" smtClean="0">
                <a:latin typeface="Lucida Grande" charset="0"/>
                <a:ea typeface="ＭＳ Ｐゴシック" charset="-128"/>
                <a:sym typeface="Lucida Grande" charset="0"/>
              </a:rPr>
              <a:t>développée</a:t>
            </a:r>
            <a:r>
              <a:rPr lang="en-US" dirty="0" smtClean="0">
                <a:latin typeface="Lucida Grande" charset="0"/>
                <a:ea typeface="ＭＳ Ｐゴシック" charset="-128"/>
                <a:sym typeface="Lucida Grande" charset="0"/>
              </a:rPr>
              <a:t> </a:t>
            </a:r>
            <a:r>
              <a:rPr lang="en-US" dirty="0" err="1" smtClean="0">
                <a:latin typeface="Lucida Grande" charset="0"/>
                <a:ea typeface="ＭＳ Ｐゴシック" charset="-128"/>
                <a:sym typeface="Lucida Grande" charset="0"/>
              </a:rPr>
              <a:t>dans</a:t>
            </a:r>
            <a:r>
              <a:rPr lang="en-US" dirty="0" smtClean="0">
                <a:latin typeface="Lucida Grande" charset="0"/>
                <a:ea typeface="ＭＳ Ｐゴシック" charset="-128"/>
                <a:sym typeface="Lucida Grande" charset="0"/>
              </a:rPr>
              <a:t> les </a:t>
            </a:r>
            <a:r>
              <a:rPr lang="en-US" dirty="0" err="1" smtClean="0">
                <a:latin typeface="Lucida Grande" charset="0"/>
                <a:ea typeface="ＭＳ Ｐゴシック" charset="-128"/>
                <a:sym typeface="Lucida Grande" charset="0"/>
              </a:rPr>
              <a:t>milieux</a:t>
            </a:r>
            <a:r>
              <a:rPr lang="en-US" dirty="0" smtClean="0">
                <a:latin typeface="Lucida Grande" charset="0"/>
                <a:ea typeface="ＭＳ Ｐゴシック" charset="-128"/>
                <a:sym typeface="Lucida Grande" charset="0"/>
              </a:rPr>
              <a:t> plus </a:t>
            </a:r>
            <a:r>
              <a:rPr lang="en-US" dirty="0" err="1" smtClean="0">
                <a:latin typeface="Lucida Grande" charset="0"/>
                <a:ea typeface="ＭＳ Ｐゴシック" charset="-128"/>
                <a:sym typeface="Lucida Grande" charset="0"/>
              </a:rPr>
              <a:t>défavorisés</a:t>
            </a:r>
            <a:r>
              <a:rPr lang="en-US" dirty="0" smtClean="0">
                <a:latin typeface="Lucida Grande" charset="0"/>
                <a:ea typeface="ＭＳ Ｐゴシック" charset="-128"/>
                <a:sym typeface="Lucida Grande" charset="0"/>
              </a:rPr>
              <a:t> </a:t>
            </a:r>
            <a:r>
              <a:rPr lang="en-US" dirty="0" err="1" smtClean="0">
                <a:latin typeface="Lucida Grande" charset="0"/>
                <a:ea typeface="ＭＳ Ｐゴシック" charset="-128"/>
                <a:sym typeface="Lucida Grande" charset="0"/>
              </a:rPr>
              <a:t>où</a:t>
            </a:r>
            <a:r>
              <a:rPr lang="en-US" dirty="0" smtClean="0">
                <a:latin typeface="Lucida Grande" charset="0"/>
                <a:ea typeface="ＭＳ Ｐゴシック" charset="-128"/>
                <a:sym typeface="Lucida Grande" charset="0"/>
              </a:rPr>
              <a:t> les </a:t>
            </a:r>
            <a:r>
              <a:rPr lang="en-US" dirty="0" err="1" smtClean="0">
                <a:latin typeface="Lucida Grande" charset="0"/>
                <a:ea typeface="ＭＳ Ｐゴシック" charset="-128"/>
                <a:sym typeface="Lucida Grande" charset="0"/>
              </a:rPr>
              <a:t>élèves</a:t>
            </a:r>
            <a:r>
              <a:rPr lang="en-US" dirty="0" smtClean="0">
                <a:latin typeface="Lucida Grande" charset="0"/>
                <a:ea typeface="ＭＳ Ｐゴシック" charset="-128"/>
                <a:sym typeface="Lucida Grande" charset="0"/>
              </a:rPr>
              <a:t> </a:t>
            </a:r>
            <a:r>
              <a:rPr lang="en-US" dirty="0" err="1" smtClean="0">
                <a:latin typeface="Lucida Grande" charset="0"/>
                <a:ea typeface="ＭＳ Ｐゴシック" charset="-128"/>
                <a:sym typeface="Lucida Grande" charset="0"/>
              </a:rPr>
              <a:t>possèdent</a:t>
            </a:r>
            <a:r>
              <a:rPr lang="en-US" dirty="0" smtClean="0">
                <a:latin typeface="Lucida Grande" charset="0"/>
                <a:ea typeface="ＭＳ Ｐゴシック" charset="-128"/>
                <a:sym typeface="Lucida Grande" charset="0"/>
              </a:rPr>
              <a:t> </a:t>
            </a:r>
            <a:r>
              <a:rPr lang="en-US" dirty="0" err="1" smtClean="0">
                <a:latin typeface="Lucida Grande" charset="0"/>
                <a:ea typeface="ＭＳ Ｐゴシック" charset="-128"/>
                <a:sym typeface="Lucida Grande" charset="0"/>
              </a:rPr>
              <a:t>moins</a:t>
            </a:r>
            <a:r>
              <a:rPr lang="en-US" dirty="0" smtClean="0">
                <a:latin typeface="Lucida Grande" charset="0"/>
                <a:ea typeface="ＭＳ Ｐゴシック" charset="-128"/>
                <a:sym typeface="Lucida Grande" charset="0"/>
              </a:rPr>
              <a:t> la culture </a:t>
            </a:r>
            <a:r>
              <a:rPr lang="en-US" dirty="0" err="1" smtClean="0">
                <a:latin typeface="Lucida Grande" charset="0"/>
                <a:ea typeface="ＭＳ Ｐゴシック" charset="-128"/>
                <a:sym typeface="Lucida Grande" charset="0"/>
              </a:rPr>
              <a:t>scolaire</a:t>
            </a:r>
            <a:r>
              <a:rPr lang="en-US" dirty="0" smtClean="0">
                <a:latin typeface="Lucida Grande" charset="0"/>
                <a:ea typeface="ＭＳ Ｐゴシック" charset="-128"/>
                <a:sym typeface="Lucida Grande" charset="0"/>
              </a:rPr>
              <a:t>, déjà </a:t>
            </a:r>
            <a:r>
              <a:rPr lang="en-US" dirty="0" err="1" smtClean="0">
                <a:latin typeface="Lucida Grande" charset="0"/>
                <a:ea typeface="ＭＳ Ｐゴシック" charset="-128"/>
                <a:sym typeface="Lucida Grande" charset="0"/>
              </a:rPr>
              <a:t>assimilée</a:t>
            </a:r>
            <a:r>
              <a:rPr lang="en-US" dirty="0" smtClean="0">
                <a:latin typeface="Lucida Grande" charset="0"/>
                <a:ea typeface="ＭＳ Ｐゴシック" charset="-128"/>
                <a:sym typeface="Lucida Grande" charset="0"/>
              </a:rPr>
              <a:t> </a:t>
            </a:r>
            <a:r>
              <a:rPr lang="en-US" dirty="0" err="1" smtClean="0">
                <a:latin typeface="Lucida Grande" charset="0"/>
                <a:ea typeface="ＭＳ Ｐゴシック" charset="-128"/>
                <a:sym typeface="Lucida Grande" charset="0"/>
              </a:rPr>
              <a:t>dans</a:t>
            </a:r>
            <a:r>
              <a:rPr lang="en-US" dirty="0" smtClean="0">
                <a:latin typeface="Lucida Grande" charset="0"/>
                <a:ea typeface="ＭＳ Ｐゴシック" charset="-128"/>
                <a:sym typeface="Lucida Grande" charset="0"/>
              </a:rPr>
              <a:t> </a:t>
            </a:r>
            <a:r>
              <a:rPr lang="en-US" dirty="0" err="1" smtClean="0">
                <a:latin typeface="Lucida Grande" charset="0"/>
                <a:ea typeface="ＭＳ Ｐゴシック" charset="-128"/>
                <a:sym typeface="Lucida Grande" charset="0"/>
              </a:rPr>
              <a:t>d’autres</a:t>
            </a:r>
            <a:r>
              <a:rPr lang="en-US" dirty="0" smtClean="0">
                <a:latin typeface="Lucida Grande" charset="0"/>
                <a:ea typeface="ＭＳ Ｐゴシック" charset="-128"/>
                <a:sym typeface="Lucida Grande" charset="0"/>
              </a:rPr>
              <a:t> </a:t>
            </a:r>
            <a:r>
              <a:rPr lang="en-US" dirty="0" err="1" smtClean="0">
                <a:latin typeface="Lucida Grande" charset="0"/>
                <a:ea typeface="ＭＳ Ｐゴシック" charset="-128"/>
                <a:sym typeface="Lucida Grande" charset="0"/>
              </a:rPr>
              <a:t>milieux</a:t>
            </a:r>
            <a:r>
              <a:rPr lang="en-US" dirty="0" smtClean="0">
                <a:latin typeface="Lucida Grande" charset="0"/>
                <a:ea typeface="ＭＳ Ｐゴシック" charset="-128"/>
                <a:sym typeface="Lucida Grande" charset="0"/>
              </a:rPr>
              <a:t>. </a:t>
            </a:r>
          </a:p>
          <a:p>
            <a:pPr eaLnBrk="1" hangingPunct="1">
              <a:lnSpc>
                <a:spcPct val="80000"/>
              </a:lnSpc>
            </a:pPr>
            <a:endParaRPr lang="en-US" dirty="0" smtClean="0">
              <a:latin typeface="Lucida Grande" charset="0"/>
              <a:ea typeface="ＭＳ Ｐゴシック" charset="-128"/>
              <a:sym typeface="Lucida Grande" charset="0"/>
            </a:endParaRPr>
          </a:p>
          <a:p>
            <a:pPr eaLnBrk="1" hangingPunct="1">
              <a:lnSpc>
                <a:spcPct val="80000"/>
              </a:lnSpc>
            </a:pPr>
            <a:r>
              <a:rPr lang="en-US" dirty="0" smtClean="0">
                <a:latin typeface="Lucida Grande" charset="0"/>
                <a:ea typeface="ＭＳ Ｐゴシック" charset="-128"/>
                <a:sym typeface="Lucida Grande" charset="0"/>
              </a:rPr>
              <a:t>2) Le 2e </a:t>
            </a:r>
            <a:r>
              <a:rPr lang="en-US" dirty="0" err="1" smtClean="0">
                <a:latin typeface="Lucida Grande" charset="0"/>
                <a:ea typeface="ＭＳ Ｐゴシック" charset="-128"/>
                <a:sym typeface="Lucida Grande" charset="0"/>
              </a:rPr>
              <a:t>principe</a:t>
            </a:r>
            <a:r>
              <a:rPr lang="en-US" dirty="0" smtClean="0">
                <a:latin typeface="Lucida Grande" charset="0"/>
                <a:ea typeface="ＭＳ Ｐゴシック" charset="-128"/>
                <a:sym typeface="Lucida Grande" charset="0"/>
              </a:rPr>
              <a:t>, « </a:t>
            </a:r>
            <a:r>
              <a:rPr lang="en-US" dirty="0" err="1" smtClean="0">
                <a:latin typeface="Lucida Grande" charset="0"/>
                <a:ea typeface="ＭＳ Ｐゴシック" charset="-128"/>
                <a:sym typeface="Lucida Grande" charset="0"/>
              </a:rPr>
              <a:t>offrir</a:t>
            </a:r>
            <a:r>
              <a:rPr lang="en-US" dirty="0" smtClean="0">
                <a:latin typeface="Lucida Grande" charset="0"/>
                <a:ea typeface="ＭＳ Ｐゴシック" charset="-128"/>
                <a:sym typeface="Lucida Grande" charset="0"/>
              </a:rPr>
              <a:t> </a:t>
            </a:r>
            <a:r>
              <a:rPr lang="en-US" dirty="0" err="1" smtClean="0">
                <a:latin typeface="Lucida Grande" charset="0"/>
                <a:ea typeface="ＭＳ Ｐゴシック" charset="-128"/>
                <a:sym typeface="Lucida Grande" charset="0"/>
              </a:rPr>
              <a:t>plusieurs</a:t>
            </a:r>
            <a:r>
              <a:rPr lang="en-US" dirty="0" smtClean="0">
                <a:latin typeface="Lucida Grande" charset="0"/>
                <a:ea typeface="ＭＳ Ｐゴシック" charset="-128"/>
                <a:sym typeface="Lucida Grande" charset="0"/>
              </a:rPr>
              <a:t> </a:t>
            </a:r>
            <a:r>
              <a:rPr lang="en-US" dirty="0" err="1" smtClean="0">
                <a:latin typeface="Lucida Grande" charset="0"/>
                <a:ea typeface="ＭＳ Ｐゴシック" charset="-128"/>
                <a:sym typeface="Lucida Grande" charset="0"/>
              </a:rPr>
              <a:t>moyens</a:t>
            </a:r>
            <a:r>
              <a:rPr lang="en-US" dirty="0" smtClean="0">
                <a:latin typeface="Lucida Grande" charset="0"/>
                <a:ea typeface="ＭＳ Ｐゴシック" charset="-128"/>
                <a:sym typeface="Lucida Grande" charset="0"/>
              </a:rPr>
              <a:t> </a:t>
            </a:r>
            <a:r>
              <a:rPr lang="en-US" dirty="0" err="1" smtClean="0">
                <a:latin typeface="Lucida Grande" charset="0"/>
                <a:ea typeface="ＭＳ Ｐゴシック" charset="-128"/>
                <a:sym typeface="Lucida Grande" charset="0"/>
              </a:rPr>
              <a:t>d’action</a:t>
            </a:r>
            <a:r>
              <a:rPr lang="en-US" dirty="0" smtClean="0">
                <a:latin typeface="Lucida Grande" charset="0"/>
                <a:ea typeface="ＭＳ Ｐゴシック" charset="-128"/>
                <a:sym typeface="Lucida Grande" charset="0"/>
              </a:rPr>
              <a:t> et </a:t>
            </a:r>
            <a:r>
              <a:rPr lang="en-US" dirty="0" err="1" smtClean="0">
                <a:latin typeface="Lucida Grande" charset="0"/>
                <a:ea typeface="ＭＳ Ｐゴシック" charset="-128"/>
                <a:sym typeface="Lucida Grande" charset="0"/>
              </a:rPr>
              <a:t>d’expression</a:t>
            </a:r>
            <a:r>
              <a:rPr lang="en-US" dirty="0" smtClean="0">
                <a:latin typeface="Lucida Grande" charset="0"/>
                <a:ea typeface="ＭＳ Ｐゴシック" charset="-128"/>
                <a:sym typeface="Lucida Grande" charset="0"/>
              </a:rPr>
              <a:t> », </a:t>
            </a:r>
            <a:r>
              <a:rPr lang="en-US" dirty="0" err="1" smtClean="0">
                <a:latin typeface="Lucida Grande" charset="0"/>
                <a:ea typeface="ＭＳ Ｐゴシック" charset="-128"/>
                <a:sym typeface="Lucida Grande" charset="0"/>
              </a:rPr>
              <a:t>s’appuie</a:t>
            </a:r>
            <a:r>
              <a:rPr lang="en-US" dirty="0" smtClean="0">
                <a:latin typeface="Lucida Grande" charset="0"/>
                <a:ea typeface="ＭＳ Ｐゴシック" charset="-128"/>
                <a:sym typeface="Lucida Grande" charset="0"/>
              </a:rPr>
              <a:t> </a:t>
            </a:r>
            <a:r>
              <a:rPr lang="en-US" dirty="0" err="1" smtClean="0">
                <a:latin typeface="Lucida Grande" charset="0"/>
                <a:ea typeface="ＭＳ Ｐゴシック" charset="-128"/>
                <a:sym typeface="Lucida Grande" charset="0"/>
              </a:rPr>
              <a:t>sur</a:t>
            </a:r>
            <a:r>
              <a:rPr lang="en-US" dirty="0" smtClean="0">
                <a:latin typeface="Lucida Grande" charset="0"/>
                <a:ea typeface="ＭＳ Ｐゴシック" charset="-128"/>
                <a:sym typeface="Lucida Grande" charset="0"/>
              </a:rPr>
              <a:t> le fait </a:t>
            </a:r>
            <a:r>
              <a:rPr lang="en-US" dirty="0" err="1" smtClean="0">
                <a:latin typeface="Lucida Grande" charset="0"/>
                <a:ea typeface="ＭＳ Ｐゴシック" charset="-128"/>
                <a:sym typeface="Lucida Grande" charset="0"/>
              </a:rPr>
              <a:t>que</a:t>
            </a:r>
            <a:r>
              <a:rPr lang="en-US" dirty="0" smtClean="0">
                <a:latin typeface="Lucida Grande" charset="0"/>
                <a:ea typeface="ＭＳ Ｐゴシック" charset="-128"/>
                <a:sym typeface="Lucida Grande" charset="0"/>
              </a:rPr>
              <a:t> les </a:t>
            </a:r>
            <a:r>
              <a:rPr lang="en-US" dirty="0" err="1" smtClean="0">
                <a:latin typeface="Lucida Grande" charset="0"/>
                <a:ea typeface="ＭＳ Ｐゴシック" charset="-128"/>
                <a:sym typeface="Lucida Grande" charset="0"/>
              </a:rPr>
              <a:t>réseaux</a:t>
            </a:r>
            <a:r>
              <a:rPr lang="en-US" dirty="0" smtClean="0">
                <a:latin typeface="Lucida Grande" charset="0"/>
                <a:ea typeface="ＭＳ Ｐゴシック" charset="-128"/>
                <a:sym typeface="Lucida Grande" charset="0"/>
              </a:rPr>
              <a:t> </a:t>
            </a:r>
            <a:r>
              <a:rPr lang="en-US" dirty="0" err="1" smtClean="0">
                <a:latin typeface="Lucida Grande" charset="0"/>
                <a:ea typeface="ＭＳ Ｐゴシック" charset="-128"/>
                <a:sym typeface="Lucida Grande" charset="0"/>
              </a:rPr>
              <a:t>stratégiques</a:t>
            </a:r>
            <a:r>
              <a:rPr lang="en-US" dirty="0" smtClean="0">
                <a:latin typeface="Lucida Grande" charset="0"/>
                <a:ea typeface="ＭＳ Ｐゴシック" charset="-128"/>
                <a:sym typeface="Lucida Grande" charset="0"/>
              </a:rPr>
              <a:t> </a:t>
            </a:r>
            <a:r>
              <a:rPr lang="en-US" dirty="0" err="1" smtClean="0">
                <a:latin typeface="Lucida Grande" charset="0"/>
                <a:ea typeface="ＭＳ Ｐゴシック" charset="-128"/>
                <a:sym typeface="Lucida Grande" charset="0"/>
              </a:rPr>
              <a:t>diffèrent</a:t>
            </a:r>
            <a:r>
              <a:rPr lang="en-US" dirty="0" smtClean="0">
                <a:latin typeface="Lucida Grande" charset="0"/>
                <a:ea typeface="ＭＳ Ｐゴシック" charset="-128"/>
                <a:sym typeface="Lucida Grande" charset="0"/>
              </a:rPr>
              <a:t> </a:t>
            </a:r>
            <a:r>
              <a:rPr lang="en-US" dirty="0" err="1" smtClean="0">
                <a:latin typeface="Lucida Grande" charset="0"/>
                <a:ea typeface="ＭＳ Ｐゴシック" charset="-128"/>
                <a:sym typeface="Lucida Grande" charset="0"/>
              </a:rPr>
              <a:t>fortement</a:t>
            </a:r>
            <a:r>
              <a:rPr lang="en-US" dirty="0" smtClean="0">
                <a:latin typeface="Lucida Grande" charset="0"/>
                <a:ea typeface="ＭＳ Ｐゴシック" charset="-128"/>
                <a:sym typeface="Lucida Grande" charset="0"/>
              </a:rPr>
              <a:t> </a:t>
            </a:r>
            <a:r>
              <a:rPr lang="en-US" dirty="0" err="1" smtClean="0">
                <a:latin typeface="Lucida Grande" charset="0"/>
                <a:ea typeface="ＭＳ Ｐゴシック" charset="-128"/>
                <a:sym typeface="Lucida Grande" charset="0"/>
              </a:rPr>
              <a:t>d’une</a:t>
            </a:r>
            <a:r>
              <a:rPr lang="en-US" dirty="0" smtClean="0">
                <a:latin typeface="Lucida Grande" charset="0"/>
                <a:ea typeface="ＭＳ Ｐゴシック" charset="-128"/>
                <a:sym typeface="Lucida Grande" charset="0"/>
              </a:rPr>
              <a:t> </a:t>
            </a:r>
            <a:r>
              <a:rPr lang="en-US" dirty="0" err="1" smtClean="0">
                <a:latin typeface="Lucida Grande" charset="0"/>
                <a:ea typeface="ＭＳ Ｐゴシック" charset="-128"/>
                <a:sym typeface="Lucida Grande" charset="0"/>
              </a:rPr>
              <a:t>personne</a:t>
            </a:r>
            <a:r>
              <a:rPr lang="en-US" dirty="0" smtClean="0">
                <a:latin typeface="Lucida Grande" charset="0"/>
                <a:ea typeface="ＭＳ Ｐゴシック" charset="-128"/>
                <a:sym typeface="Lucida Grande" charset="0"/>
              </a:rPr>
              <a:t> à </a:t>
            </a:r>
            <a:r>
              <a:rPr lang="en-US" dirty="0" err="1" smtClean="0">
                <a:latin typeface="Lucida Grande" charset="0"/>
                <a:ea typeface="ＭＳ Ｐゴシック" charset="-128"/>
                <a:sym typeface="Lucida Grande" charset="0"/>
              </a:rPr>
              <a:t>l’autre</a:t>
            </a:r>
            <a:r>
              <a:rPr lang="en-US" dirty="0" smtClean="0">
                <a:latin typeface="Lucida Grande" charset="0"/>
                <a:ea typeface="ＭＳ Ｐゴシック" charset="-128"/>
                <a:sym typeface="Lucida Grande" charset="0"/>
              </a:rPr>
              <a:t> et </a:t>
            </a:r>
            <a:r>
              <a:rPr lang="en-US" dirty="0" err="1" smtClean="0">
                <a:latin typeface="Lucida Grande" charset="0"/>
                <a:ea typeface="ＭＳ Ｐゴシック" charset="-128"/>
                <a:sym typeface="Lucida Grande" charset="0"/>
              </a:rPr>
              <a:t>donc</a:t>
            </a:r>
            <a:r>
              <a:rPr lang="en-US" dirty="0" smtClean="0">
                <a:latin typeface="Lucida Grande" charset="0"/>
                <a:ea typeface="ＭＳ Ｐゴシック" charset="-128"/>
                <a:sym typeface="Lucida Grande" charset="0"/>
              </a:rPr>
              <a:t>, </a:t>
            </a:r>
            <a:r>
              <a:rPr lang="en-US" dirty="0" err="1" smtClean="0">
                <a:latin typeface="Lucida Grande" charset="0"/>
                <a:ea typeface="ＭＳ Ｐゴシック" charset="-128"/>
                <a:sym typeface="Lucida Grande" charset="0"/>
              </a:rPr>
              <a:t>qu’il</a:t>
            </a:r>
            <a:r>
              <a:rPr lang="en-US" dirty="0" smtClean="0">
                <a:latin typeface="Lucida Grande" charset="0"/>
                <a:ea typeface="ＭＳ Ｐゴシック" charset="-128"/>
                <a:sym typeface="Lucida Grande" charset="0"/>
              </a:rPr>
              <a:t> </a:t>
            </a:r>
            <a:r>
              <a:rPr lang="en-US" dirty="0" err="1" smtClean="0">
                <a:latin typeface="Lucida Grande" charset="0"/>
                <a:ea typeface="ＭＳ Ｐゴシック" charset="-128"/>
                <a:sym typeface="Lucida Grande" charset="0"/>
              </a:rPr>
              <a:t>existe</a:t>
            </a:r>
            <a:r>
              <a:rPr lang="en-US" dirty="0" smtClean="0">
                <a:latin typeface="Lucida Grande" charset="0"/>
                <a:ea typeface="ＭＳ Ｐゴシック" charset="-128"/>
                <a:sym typeface="Lucida Grande" charset="0"/>
              </a:rPr>
              <a:t> </a:t>
            </a:r>
            <a:r>
              <a:rPr lang="en-US" dirty="0" err="1" smtClean="0">
                <a:latin typeface="Lucida Grande" charset="0"/>
                <a:ea typeface="ＭＳ Ｐゴシック" charset="-128"/>
                <a:sym typeface="Lucida Grande" charset="0"/>
              </a:rPr>
              <a:t>une</a:t>
            </a:r>
            <a:r>
              <a:rPr lang="en-US" dirty="0" smtClean="0">
                <a:latin typeface="Lucida Grande" charset="0"/>
                <a:ea typeface="ＭＳ Ｐゴシック" charset="-128"/>
                <a:sym typeface="Lucida Grande" charset="0"/>
              </a:rPr>
              <a:t> </a:t>
            </a:r>
            <a:r>
              <a:rPr lang="en-US" dirty="0" err="1" smtClean="0">
                <a:latin typeface="Lucida Grande" charset="0"/>
                <a:ea typeface="ＭＳ Ｐゴシック" charset="-128"/>
                <a:sym typeface="Lucida Grande" charset="0"/>
              </a:rPr>
              <a:t>pluralité</a:t>
            </a:r>
            <a:r>
              <a:rPr lang="en-US" dirty="0" smtClean="0">
                <a:latin typeface="Lucida Grande" charset="0"/>
                <a:ea typeface="ＭＳ Ｐゴシック" charset="-128"/>
                <a:sym typeface="Lucida Grande" charset="0"/>
              </a:rPr>
              <a:t> de </a:t>
            </a:r>
            <a:r>
              <a:rPr lang="en-US" dirty="0" err="1" smtClean="0">
                <a:latin typeface="Lucida Grande" charset="0"/>
                <a:ea typeface="ＭＳ Ｐゴシック" charset="-128"/>
                <a:sym typeface="Lucida Grande" charset="0"/>
              </a:rPr>
              <a:t>moyens</a:t>
            </a:r>
            <a:r>
              <a:rPr lang="en-US" dirty="0" smtClean="0">
                <a:latin typeface="Lucida Grande" charset="0"/>
                <a:ea typeface="ＭＳ Ｐゴシック" charset="-128"/>
                <a:sym typeface="Lucida Grande" charset="0"/>
              </a:rPr>
              <a:t> de </a:t>
            </a:r>
            <a:r>
              <a:rPr lang="en-US" dirty="0" err="1" smtClean="0">
                <a:latin typeface="Lucida Grande" charset="0"/>
                <a:ea typeface="ＭＳ Ｐゴシック" charset="-128"/>
                <a:sym typeface="Lucida Grande" charset="0"/>
              </a:rPr>
              <a:t>démontrer</a:t>
            </a:r>
            <a:r>
              <a:rPr lang="en-US" dirty="0" smtClean="0">
                <a:latin typeface="Lucida Grande" charset="0"/>
                <a:ea typeface="ＭＳ Ｐゴシック" charset="-128"/>
                <a:sym typeface="Lucida Grande" charset="0"/>
              </a:rPr>
              <a:t> les </a:t>
            </a:r>
            <a:r>
              <a:rPr lang="en-US" dirty="0" err="1" smtClean="0">
                <a:latin typeface="Lucida Grande" charset="0"/>
                <a:ea typeface="ＭＳ Ｐゴシック" charset="-128"/>
                <a:sym typeface="Lucida Grande" charset="0"/>
              </a:rPr>
              <a:t>mêmes</a:t>
            </a:r>
            <a:r>
              <a:rPr lang="en-US" dirty="0" smtClean="0">
                <a:latin typeface="Lucida Grande" charset="0"/>
                <a:ea typeface="ＭＳ Ｐゴシック" charset="-128"/>
                <a:sym typeface="Lucida Grande" charset="0"/>
              </a:rPr>
              <a:t> </a:t>
            </a:r>
            <a:r>
              <a:rPr lang="en-US" dirty="0" err="1" smtClean="0">
                <a:latin typeface="Lucida Grande" charset="0"/>
                <a:ea typeface="ＭＳ Ｐゴシック" charset="-128"/>
                <a:sym typeface="Lucida Grande" charset="0"/>
              </a:rPr>
              <a:t>apprentissages</a:t>
            </a:r>
            <a:r>
              <a:rPr lang="en-US" dirty="0" smtClean="0">
                <a:latin typeface="Lucida Grande" charset="0"/>
                <a:ea typeface="ＭＳ Ｐゴシック" charset="-128"/>
                <a:sym typeface="Lucida Grande" charset="0"/>
              </a:rPr>
              <a:t> (comment). </a:t>
            </a:r>
            <a:r>
              <a:rPr lang="en-US" dirty="0" err="1" smtClean="0">
                <a:latin typeface="Lucida Grande" charset="0"/>
                <a:ea typeface="ＭＳ Ｐゴシック" charset="-128"/>
                <a:sym typeface="Lucida Grande" charset="0"/>
              </a:rPr>
              <a:t>Dans</a:t>
            </a:r>
            <a:r>
              <a:rPr lang="en-US" dirty="0" smtClean="0">
                <a:latin typeface="Lucida Grande" charset="0"/>
                <a:ea typeface="ＭＳ Ｐゴシック" charset="-128"/>
                <a:sym typeface="Lucida Grande" charset="0"/>
              </a:rPr>
              <a:t> </a:t>
            </a:r>
            <a:r>
              <a:rPr lang="en-US" dirty="0" err="1" smtClean="0">
                <a:latin typeface="Lucida Grande" charset="0"/>
                <a:ea typeface="ＭＳ Ｐゴシック" charset="-128"/>
                <a:sym typeface="Lucida Grande" charset="0"/>
              </a:rPr>
              <a:t>cette</a:t>
            </a:r>
            <a:r>
              <a:rPr lang="en-US" dirty="0" smtClean="0">
                <a:latin typeface="Lucida Grande" charset="0"/>
                <a:ea typeface="ＭＳ Ｐゴシック" charset="-128"/>
                <a:sym typeface="Lucida Grande" charset="0"/>
              </a:rPr>
              <a:t> perspective, on </a:t>
            </a:r>
            <a:r>
              <a:rPr lang="en-US" dirty="0" err="1" smtClean="0">
                <a:latin typeface="Lucida Grande" charset="0"/>
                <a:ea typeface="ＭＳ Ｐゴシック" charset="-128"/>
                <a:sym typeface="Lucida Grande" charset="0"/>
              </a:rPr>
              <a:t>cherchera</a:t>
            </a:r>
            <a:r>
              <a:rPr lang="en-US" dirty="0" smtClean="0">
                <a:latin typeface="Lucida Grande" charset="0"/>
                <a:ea typeface="ＭＳ Ｐゴシック" charset="-128"/>
                <a:sym typeface="Lucida Grande" charset="0"/>
              </a:rPr>
              <a:t> à </a:t>
            </a:r>
            <a:r>
              <a:rPr lang="en-US" dirty="0" err="1" smtClean="0">
                <a:latin typeface="Lucida Grande" charset="0"/>
                <a:ea typeface="ＭＳ Ｐゴシック" charset="-128"/>
                <a:sym typeface="Lucida Grande" charset="0"/>
              </a:rPr>
              <a:t>offrir</a:t>
            </a:r>
            <a:r>
              <a:rPr lang="en-US" dirty="0" smtClean="0">
                <a:latin typeface="Lucida Grande" charset="0"/>
                <a:ea typeface="ＭＳ Ｐゴシック" charset="-128"/>
                <a:sym typeface="Lucida Grande" charset="0"/>
              </a:rPr>
              <a:t> </a:t>
            </a:r>
            <a:r>
              <a:rPr lang="en-US" dirty="0" err="1" smtClean="0">
                <a:latin typeface="Lucida Grande" charset="0"/>
                <a:ea typeface="ＭＳ Ｐゴシック" charset="-128"/>
                <a:sym typeface="Lucida Grande" charset="0"/>
              </a:rPr>
              <a:t>différents</a:t>
            </a:r>
            <a:r>
              <a:rPr lang="en-US" dirty="0" smtClean="0">
                <a:latin typeface="Lucida Grande" charset="0"/>
                <a:ea typeface="ＭＳ Ｐゴシック" charset="-128"/>
                <a:sym typeface="Lucida Grande" charset="0"/>
              </a:rPr>
              <a:t> supports aux </a:t>
            </a:r>
            <a:r>
              <a:rPr lang="en-US" dirty="0" err="1" smtClean="0">
                <a:latin typeface="Lucida Grande" charset="0"/>
                <a:ea typeface="ＭＳ Ｐゴシック" charset="-128"/>
                <a:sym typeface="Lucida Grande" charset="0"/>
              </a:rPr>
              <a:t>étudiants</a:t>
            </a:r>
            <a:r>
              <a:rPr lang="en-US" dirty="0" smtClean="0">
                <a:latin typeface="Lucida Grande" charset="0"/>
                <a:ea typeface="ＭＳ Ｐゴシック" charset="-128"/>
                <a:sym typeface="Lucida Grande" charset="0"/>
              </a:rPr>
              <a:t> pour </a:t>
            </a:r>
            <a:r>
              <a:rPr lang="en-US" dirty="0" err="1" smtClean="0">
                <a:latin typeface="Lucida Grande" charset="0"/>
                <a:ea typeface="ＭＳ Ｐゴシック" charset="-128"/>
                <a:sym typeface="Lucida Grande" charset="0"/>
              </a:rPr>
              <a:t>qu’ils</a:t>
            </a:r>
            <a:r>
              <a:rPr lang="en-US" dirty="0" smtClean="0">
                <a:latin typeface="Lucida Grande" charset="0"/>
                <a:ea typeface="ＭＳ Ｐゴシック" charset="-128"/>
                <a:sym typeface="Lucida Grande" charset="0"/>
              </a:rPr>
              <a:t> </a:t>
            </a:r>
            <a:r>
              <a:rPr lang="en-US" dirty="0" err="1" smtClean="0">
                <a:latin typeface="Lucida Grande" charset="0"/>
                <a:ea typeface="ＭＳ Ｐゴシック" charset="-128"/>
                <a:sym typeface="Lucida Grande" charset="0"/>
              </a:rPr>
              <a:t>puissent</a:t>
            </a:r>
            <a:r>
              <a:rPr lang="en-US" dirty="0" smtClean="0">
                <a:latin typeface="Lucida Grande" charset="0"/>
                <a:ea typeface="ＭＳ Ｐゴシック" charset="-128"/>
                <a:sym typeface="Lucida Grande" charset="0"/>
              </a:rPr>
              <a:t> </a:t>
            </a:r>
            <a:r>
              <a:rPr lang="en-US" dirty="0" err="1" smtClean="0">
                <a:latin typeface="Lucida Grande" charset="0"/>
                <a:ea typeface="ＭＳ Ｐゴシック" charset="-128"/>
                <a:sym typeface="Lucida Grande" charset="0"/>
              </a:rPr>
              <a:t>accomplir</a:t>
            </a:r>
            <a:r>
              <a:rPr lang="en-US" dirty="0" smtClean="0">
                <a:latin typeface="Lucida Grande" charset="0"/>
                <a:ea typeface="ＭＳ Ｐゴシック" charset="-128"/>
                <a:sym typeface="Lucida Grande" charset="0"/>
              </a:rPr>
              <a:t> les </a:t>
            </a:r>
            <a:r>
              <a:rPr lang="en-US" dirty="0" err="1" smtClean="0">
                <a:latin typeface="Lucida Grande" charset="0"/>
                <a:ea typeface="ＭＳ Ｐゴシック" charset="-128"/>
                <a:sym typeface="Lucida Grande" charset="0"/>
              </a:rPr>
              <a:t>travaux</a:t>
            </a:r>
            <a:r>
              <a:rPr lang="en-US" dirty="0" smtClean="0">
                <a:latin typeface="Lucida Grande" charset="0"/>
                <a:ea typeface="ＭＳ Ｐゴシック" charset="-128"/>
                <a:sym typeface="Lucida Grande" charset="0"/>
              </a:rPr>
              <a:t> </a:t>
            </a:r>
            <a:r>
              <a:rPr lang="en-US" dirty="0" err="1" smtClean="0">
                <a:latin typeface="Lucida Grande" charset="0"/>
                <a:ea typeface="ＭＳ Ｐゴシック" charset="-128"/>
                <a:sym typeface="Lucida Grande" charset="0"/>
              </a:rPr>
              <a:t>ou</a:t>
            </a:r>
            <a:r>
              <a:rPr lang="en-US" dirty="0" smtClean="0">
                <a:latin typeface="Lucida Grande" charset="0"/>
                <a:ea typeface="ＭＳ Ｐゴシック" charset="-128"/>
                <a:sym typeface="Lucida Grande" charset="0"/>
              </a:rPr>
              <a:t> les </a:t>
            </a:r>
            <a:r>
              <a:rPr lang="en-US" dirty="0" err="1" smtClean="0">
                <a:latin typeface="Lucida Grande" charset="0"/>
                <a:ea typeface="ＭＳ Ｐゴシック" charset="-128"/>
                <a:sym typeface="Lucida Grande" charset="0"/>
              </a:rPr>
              <a:t>examens</a:t>
            </a:r>
            <a:r>
              <a:rPr lang="en-US" dirty="0" smtClean="0">
                <a:latin typeface="Lucida Grande" charset="0"/>
                <a:ea typeface="ＭＳ Ｐゴシック" charset="-128"/>
                <a:sym typeface="Lucida Grande" charset="0"/>
              </a:rPr>
              <a:t> </a:t>
            </a:r>
            <a:r>
              <a:rPr lang="en-US" dirty="0" err="1" smtClean="0">
                <a:latin typeface="Lucida Grande" charset="0"/>
                <a:ea typeface="ＭＳ Ｐゴシック" charset="-128"/>
                <a:sym typeface="Lucida Grande" charset="0"/>
              </a:rPr>
              <a:t>dans</a:t>
            </a:r>
            <a:r>
              <a:rPr lang="en-US" dirty="0" smtClean="0">
                <a:latin typeface="Lucida Grande" charset="0"/>
                <a:ea typeface="ＭＳ Ｐゴシック" charset="-128"/>
                <a:sym typeface="Lucida Grande" charset="0"/>
              </a:rPr>
              <a:t> le cadre d’un </a:t>
            </a:r>
            <a:r>
              <a:rPr lang="en-US" dirty="0" err="1" smtClean="0">
                <a:latin typeface="Lucida Grande" charset="0"/>
                <a:ea typeface="ＭＳ Ｐゴシック" charset="-128"/>
                <a:sym typeface="Lucida Grande" charset="0"/>
              </a:rPr>
              <a:t>cours</a:t>
            </a:r>
            <a:r>
              <a:rPr lang="en-US" dirty="0" smtClean="0">
                <a:latin typeface="Lucida Grande" charset="0"/>
                <a:ea typeface="ＭＳ Ｐゴシック" charset="-128"/>
                <a:sym typeface="Lucida Grande" charset="0"/>
              </a:rPr>
              <a:t>, </a:t>
            </a:r>
            <a:r>
              <a:rPr lang="en-US" dirty="0" err="1" smtClean="0">
                <a:latin typeface="Lucida Grande" charset="0"/>
                <a:ea typeface="ＭＳ Ｐゴシック" charset="-128"/>
                <a:sym typeface="Lucida Grande" charset="0"/>
              </a:rPr>
              <a:t>soit</a:t>
            </a:r>
            <a:r>
              <a:rPr lang="en-US" dirty="0" smtClean="0">
                <a:latin typeface="Lucida Grande" charset="0"/>
                <a:ea typeface="ＭＳ Ｐゴシック" charset="-128"/>
                <a:sym typeface="Lucida Grande" charset="0"/>
              </a:rPr>
              <a:t> pour la </a:t>
            </a:r>
            <a:r>
              <a:rPr lang="en-US" dirty="0" err="1" smtClean="0">
                <a:latin typeface="Lucida Grande" charset="0"/>
                <a:ea typeface="ＭＳ Ｐゴシック" charset="-128"/>
                <a:sym typeface="Lucida Grande" charset="0"/>
              </a:rPr>
              <a:t>même</a:t>
            </a:r>
            <a:r>
              <a:rPr lang="en-US" dirty="0" smtClean="0">
                <a:latin typeface="Lucida Grande" charset="0"/>
                <a:ea typeface="ＭＳ Ｐゴシック" charset="-128"/>
                <a:sym typeface="Lucida Grande" charset="0"/>
              </a:rPr>
              <a:t> </a:t>
            </a:r>
            <a:r>
              <a:rPr lang="en-US" dirty="0" err="1" smtClean="0">
                <a:latin typeface="Lucida Grande" charset="0"/>
                <a:ea typeface="ＭＳ Ｐゴシック" charset="-128"/>
                <a:sym typeface="Lucida Grande" charset="0"/>
              </a:rPr>
              <a:t>évaluation</a:t>
            </a:r>
            <a:r>
              <a:rPr lang="en-US" dirty="0" smtClean="0">
                <a:latin typeface="Lucida Grande" charset="0"/>
                <a:ea typeface="ＭＳ Ｐゴシック" charset="-128"/>
                <a:sym typeface="Lucida Grande" charset="0"/>
              </a:rPr>
              <a:t>, </a:t>
            </a:r>
            <a:r>
              <a:rPr lang="en-US" dirty="0" err="1" smtClean="0">
                <a:latin typeface="Lucida Grande" charset="0"/>
                <a:ea typeface="ＭＳ Ｐゴシック" charset="-128"/>
                <a:sym typeface="Lucida Grande" charset="0"/>
              </a:rPr>
              <a:t>soit</a:t>
            </a:r>
            <a:r>
              <a:rPr lang="en-US" dirty="0" smtClean="0">
                <a:latin typeface="Lucida Grande" charset="0"/>
                <a:ea typeface="ＭＳ Ｐゴシック" charset="-128"/>
                <a:sym typeface="Lucida Grande" charset="0"/>
              </a:rPr>
              <a:t> au </a:t>
            </a:r>
            <a:r>
              <a:rPr lang="en-US" dirty="0" err="1" smtClean="0">
                <a:latin typeface="Lucida Grande" charset="0"/>
                <a:ea typeface="ＭＳ Ｐゴシック" charset="-128"/>
                <a:sym typeface="Lucida Grande" charset="0"/>
              </a:rPr>
              <a:t>fil</a:t>
            </a:r>
            <a:r>
              <a:rPr lang="en-US" dirty="0" smtClean="0">
                <a:latin typeface="Lucida Grande" charset="0"/>
                <a:ea typeface="ＭＳ Ｐゴシック" charset="-128"/>
                <a:sym typeface="Lucida Grande" charset="0"/>
              </a:rPr>
              <a:t> de </a:t>
            </a:r>
            <a:r>
              <a:rPr lang="en-US" dirty="0" err="1" smtClean="0">
                <a:latin typeface="Lucida Grande" charset="0"/>
                <a:ea typeface="ＭＳ Ｐゴシック" charset="-128"/>
                <a:sym typeface="Lucida Grande" charset="0"/>
              </a:rPr>
              <a:t>l’étape</a:t>
            </a:r>
            <a:r>
              <a:rPr lang="en-US" dirty="0" smtClean="0">
                <a:latin typeface="Lucida Grande" charset="0"/>
                <a:ea typeface="ＭＳ Ｐゴシック" charset="-128"/>
                <a:sym typeface="Lucida Grande" charset="0"/>
              </a:rPr>
              <a:t>. </a:t>
            </a:r>
          </a:p>
          <a:p>
            <a:pPr eaLnBrk="1" hangingPunct="1">
              <a:lnSpc>
                <a:spcPct val="80000"/>
              </a:lnSpc>
            </a:pPr>
            <a:endParaRPr lang="en-US" dirty="0" smtClean="0">
              <a:latin typeface="Lucida Grande" charset="0"/>
              <a:ea typeface="ＭＳ Ｐゴシック" charset="-128"/>
              <a:sym typeface="Lucida Grande" charset="0"/>
            </a:endParaRPr>
          </a:p>
          <a:p>
            <a:pPr eaLnBrk="1" hangingPunct="1">
              <a:lnSpc>
                <a:spcPct val="80000"/>
              </a:lnSpc>
              <a:buFont typeface="Wingdings" charset="2"/>
              <a:buChar char="è"/>
            </a:pPr>
            <a:r>
              <a:rPr lang="en-US" dirty="0" smtClean="0">
                <a:latin typeface="Lucida Grande" charset="0"/>
                <a:ea typeface="ＭＳ Ｐゴシック" charset="-128"/>
                <a:sym typeface="Wingdings" charset="2"/>
              </a:rPr>
              <a:t>Mon </a:t>
            </a:r>
            <a:r>
              <a:rPr lang="en-US" dirty="0" err="1" smtClean="0">
                <a:latin typeface="Lucida Grande" charset="0"/>
                <a:ea typeface="ＭＳ Ｐゴシック" charset="-128"/>
                <a:sym typeface="Wingdings" charset="2"/>
              </a:rPr>
              <a:t>exemple</a:t>
            </a:r>
            <a:r>
              <a:rPr lang="en-US" dirty="0" smtClean="0">
                <a:latin typeface="Lucida Grande" charset="0"/>
                <a:ea typeface="ＭＳ Ｐゴシック" charset="-128"/>
                <a:sym typeface="Wingdings" charset="2"/>
              </a:rPr>
              <a:t> avec les </a:t>
            </a:r>
            <a:r>
              <a:rPr lang="en-US" dirty="0" err="1" smtClean="0">
                <a:latin typeface="Lucida Grande" charset="0"/>
                <a:ea typeface="ＭＳ Ｐゴシック" charset="-128"/>
                <a:sym typeface="Wingdings" charset="2"/>
              </a:rPr>
              <a:t>maths</a:t>
            </a:r>
            <a:r>
              <a:rPr lang="en-US" dirty="0" smtClean="0">
                <a:latin typeface="Lucida Grande" charset="0"/>
                <a:ea typeface="ＭＳ Ｐゴシック" charset="-128"/>
                <a:sym typeface="Wingdings" charset="2"/>
              </a:rPr>
              <a:t>, </a:t>
            </a:r>
            <a:r>
              <a:rPr lang="en-US" dirty="0" err="1" smtClean="0">
                <a:latin typeface="Lucida Grande" charset="0"/>
                <a:ea typeface="ＭＳ Ｐゴシック" charset="-128"/>
                <a:sym typeface="Wingdings" charset="2"/>
              </a:rPr>
              <a:t>discutés</a:t>
            </a:r>
            <a:r>
              <a:rPr lang="en-US" dirty="0" smtClean="0">
                <a:latin typeface="Lucida Grande" charset="0"/>
                <a:ea typeface="ＭＳ Ｐゴシック" charset="-128"/>
                <a:sym typeface="Wingdings" charset="2"/>
              </a:rPr>
              <a:t> à Durocher.</a:t>
            </a:r>
          </a:p>
          <a:p>
            <a:pPr eaLnBrk="1" hangingPunct="1">
              <a:lnSpc>
                <a:spcPct val="80000"/>
              </a:lnSpc>
              <a:buFont typeface="Wingdings" charset="2"/>
              <a:buChar char="è"/>
            </a:pPr>
            <a:r>
              <a:rPr lang="en-US" dirty="0" err="1" smtClean="0">
                <a:latin typeface="Lucida Grande" charset="0"/>
                <a:ea typeface="ＭＳ Ｐゴシック" charset="-128"/>
                <a:sym typeface="Wingdings" charset="2"/>
              </a:rPr>
              <a:t>L’exemple</a:t>
            </a:r>
            <a:r>
              <a:rPr lang="en-US" dirty="0" smtClean="0">
                <a:latin typeface="Lucida Grande" charset="0"/>
                <a:ea typeface="ＭＳ Ｐゴシック" charset="-128"/>
                <a:sym typeface="Wingdings" charset="2"/>
              </a:rPr>
              <a:t> de la </a:t>
            </a:r>
            <a:r>
              <a:rPr lang="en-US" dirty="0" err="1" smtClean="0">
                <a:latin typeface="Lucida Grande" charset="0"/>
                <a:ea typeface="ＭＳ Ｐゴシック" charset="-128"/>
                <a:sym typeface="Wingdings" charset="2"/>
              </a:rPr>
              <a:t>prof</a:t>
            </a:r>
            <a:r>
              <a:rPr lang="en-US" dirty="0" smtClean="0">
                <a:latin typeface="Lucida Grande" charset="0"/>
                <a:ea typeface="ＭＳ Ｐゴシック" charset="-128"/>
                <a:sym typeface="Wingdings" charset="2"/>
              </a:rPr>
              <a:t> de St-Georges, qui </a:t>
            </a:r>
            <a:r>
              <a:rPr lang="en-US" dirty="0" err="1" smtClean="0">
                <a:latin typeface="Lucida Grande" charset="0"/>
                <a:ea typeface="ＭＳ Ｐゴシック" charset="-128"/>
                <a:sym typeface="Wingdings" charset="2"/>
              </a:rPr>
              <a:t>s’est</a:t>
            </a:r>
            <a:r>
              <a:rPr lang="en-US" dirty="0" smtClean="0">
                <a:latin typeface="Lucida Grande" charset="0"/>
                <a:ea typeface="ＭＳ Ｐゴシック" charset="-128"/>
                <a:sym typeface="Wingdings" charset="2"/>
              </a:rPr>
              <a:t> </a:t>
            </a:r>
            <a:r>
              <a:rPr lang="en-US" dirty="0" err="1" smtClean="0">
                <a:latin typeface="Lucida Grande" charset="0"/>
                <a:ea typeface="ＭＳ Ｐゴシック" charset="-128"/>
                <a:sym typeface="Wingdings" charset="2"/>
              </a:rPr>
              <a:t>assise</a:t>
            </a:r>
            <a:r>
              <a:rPr lang="en-US" dirty="0" smtClean="0">
                <a:latin typeface="Lucida Grande" charset="0"/>
                <a:ea typeface="ＭＳ Ｐゴシック" charset="-128"/>
                <a:sym typeface="Wingdings" charset="2"/>
              </a:rPr>
              <a:t> avec </a:t>
            </a:r>
            <a:r>
              <a:rPr lang="en-US" dirty="0" err="1" smtClean="0">
                <a:latin typeface="Lucida Grande" charset="0"/>
                <a:ea typeface="ＭＳ Ｐゴシック" charset="-128"/>
                <a:sym typeface="Wingdings" charset="2"/>
              </a:rPr>
              <a:t>ses</a:t>
            </a:r>
            <a:r>
              <a:rPr lang="en-US" dirty="0" smtClean="0">
                <a:latin typeface="Lucida Grande" charset="0"/>
                <a:ea typeface="ＭＳ Ｐゴシック" charset="-128"/>
                <a:sym typeface="Wingdings" charset="2"/>
              </a:rPr>
              <a:t> </a:t>
            </a:r>
            <a:r>
              <a:rPr lang="en-US" dirty="0" err="1" smtClean="0">
                <a:latin typeface="Lucida Grande" charset="0"/>
                <a:ea typeface="ＭＳ Ｐゴシック" charset="-128"/>
                <a:sym typeface="Wingdings" charset="2"/>
              </a:rPr>
              <a:t>joueurs</a:t>
            </a:r>
            <a:r>
              <a:rPr lang="en-US" dirty="0" smtClean="0">
                <a:latin typeface="Lucida Grande" charset="0"/>
                <a:ea typeface="ＭＳ Ｐゴシック" charset="-128"/>
                <a:sym typeface="Wingdings" charset="2"/>
              </a:rPr>
              <a:t> de foot…</a:t>
            </a:r>
            <a:endParaRPr lang="en-US" dirty="0" smtClean="0">
              <a:latin typeface="Lucida Grande" charset="0"/>
              <a:ea typeface="ＭＳ Ｐゴシック" charset="-128"/>
              <a:sym typeface="Lucida Grande" charset="0"/>
            </a:endParaRPr>
          </a:p>
          <a:p>
            <a:pPr eaLnBrk="1" hangingPunct="1">
              <a:lnSpc>
                <a:spcPct val="80000"/>
              </a:lnSpc>
            </a:pPr>
            <a:endParaRPr lang="en-US" dirty="0" smtClean="0">
              <a:latin typeface="Lucida Grande" charset="0"/>
              <a:ea typeface="ＭＳ Ｐゴシック" charset="-128"/>
              <a:sym typeface="Lucida Grande" charset="0"/>
            </a:endParaRPr>
          </a:p>
          <a:p>
            <a:pPr eaLnBrk="1" hangingPunct="1">
              <a:lnSpc>
                <a:spcPct val="80000"/>
              </a:lnSpc>
            </a:pPr>
            <a:r>
              <a:rPr lang="en-US" dirty="0" smtClean="0">
                <a:latin typeface="Lucida Grande" charset="0"/>
                <a:ea typeface="ＭＳ Ｐゴシック" charset="-128"/>
                <a:sym typeface="Lucida Grande" charset="0"/>
              </a:rPr>
              <a:t>3) </a:t>
            </a:r>
            <a:r>
              <a:rPr lang="en-US" dirty="0" err="1" smtClean="0">
                <a:latin typeface="Lucida Grande" charset="0"/>
                <a:ea typeface="ＭＳ Ｐゴシック" charset="-128"/>
                <a:sym typeface="Lucida Grande" charset="0"/>
              </a:rPr>
              <a:t>Enfin</a:t>
            </a:r>
            <a:r>
              <a:rPr lang="en-US" dirty="0" smtClean="0">
                <a:latin typeface="Lucida Grande" charset="0"/>
                <a:ea typeface="ＭＳ Ｐゴシック" charset="-128"/>
                <a:sym typeface="Lucida Grande" charset="0"/>
              </a:rPr>
              <a:t>, le 3e </a:t>
            </a:r>
            <a:r>
              <a:rPr lang="en-US" dirty="0" err="1" smtClean="0">
                <a:latin typeface="Lucida Grande" charset="0"/>
                <a:ea typeface="ＭＳ Ｐゴシック" charset="-128"/>
                <a:sym typeface="Lucida Grande" charset="0"/>
              </a:rPr>
              <a:t>principe</a:t>
            </a:r>
            <a:r>
              <a:rPr lang="en-US" dirty="0" smtClean="0">
                <a:latin typeface="Lucida Grande" charset="0"/>
                <a:ea typeface="ＭＳ Ｐゴシック" charset="-128"/>
                <a:sym typeface="Lucida Grande" charset="0"/>
              </a:rPr>
              <a:t>, « </a:t>
            </a:r>
            <a:r>
              <a:rPr lang="en-US" dirty="0" err="1" smtClean="0">
                <a:latin typeface="Lucida Grande" charset="0"/>
                <a:ea typeface="ＭＳ Ｐゴシック" charset="-128"/>
                <a:sym typeface="Lucida Grande" charset="0"/>
              </a:rPr>
              <a:t>offrir</a:t>
            </a:r>
            <a:r>
              <a:rPr lang="en-US" dirty="0" smtClean="0">
                <a:latin typeface="Lucida Grande" charset="0"/>
                <a:ea typeface="ＭＳ Ｐゴシック" charset="-128"/>
                <a:sym typeface="Lucida Grande" charset="0"/>
              </a:rPr>
              <a:t> </a:t>
            </a:r>
            <a:r>
              <a:rPr lang="en-US" dirty="0" err="1" smtClean="0">
                <a:latin typeface="Lucida Grande" charset="0"/>
                <a:ea typeface="ＭＳ Ｐゴシック" charset="-128"/>
                <a:sym typeface="Lucida Grande" charset="0"/>
              </a:rPr>
              <a:t>plusieurs</a:t>
            </a:r>
            <a:r>
              <a:rPr lang="en-US" dirty="0" smtClean="0">
                <a:latin typeface="Lucida Grande" charset="0"/>
                <a:ea typeface="ＭＳ Ｐゴシック" charset="-128"/>
                <a:sym typeface="Lucida Grande" charset="0"/>
              </a:rPr>
              <a:t> </a:t>
            </a:r>
            <a:r>
              <a:rPr lang="en-US" dirty="0" err="1" smtClean="0">
                <a:latin typeface="Lucida Grande" charset="0"/>
                <a:ea typeface="ＭＳ Ｐゴシック" charset="-128"/>
                <a:sym typeface="Lucida Grande" charset="0"/>
              </a:rPr>
              <a:t>moyens</a:t>
            </a:r>
            <a:r>
              <a:rPr lang="en-US" dirty="0" smtClean="0">
                <a:latin typeface="Lucida Grande" charset="0"/>
                <a:ea typeface="ＭＳ Ｐゴシック" charset="-128"/>
                <a:sym typeface="Lucida Grande" charset="0"/>
              </a:rPr>
              <a:t> de participation </a:t>
            </a:r>
            <a:r>
              <a:rPr lang="en-US" dirty="0" err="1" smtClean="0">
                <a:latin typeface="Lucida Grande" charset="0"/>
                <a:ea typeface="ＭＳ Ｐゴシック" charset="-128"/>
                <a:sym typeface="Lucida Grande" charset="0"/>
              </a:rPr>
              <a:t>ou</a:t>
            </a:r>
            <a:r>
              <a:rPr lang="en-US" dirty="0" smtClean="0">
                <a:latin typeface="Lucida Grande" charset="0"/>
                <a:ea typeface="ＭＳ Ｐゴシック" charset="-128"/>
                <a:sym typeface="Lucida Grande" charset="0"/>
              </a:rPr>
              <a:t> </a:t>
            </a:r>
            <a:r>
              <a:rPr lang="en-US" dirty="0" err="1" smtClean="0">
                <a:latin typeface="Lucida Grande" charset="0"/>
                <a:ea typeface="ＭＳ Ｐゴシック" charset="-128"/>
                <a:sym typeface="Lucida Grande" charset="0"/>
              </a:rPr>
              <a:t>d’engagement</a:t>
            </a:r>
            <a:r>
              <a:rPr lang="en-US" dirty="0" smtClean="0">
                <a:latin typeface="Lucida Grande" charset="0"/>
                <a:ea typeface="ＭＳ Ｐゴシック" charset="-128"/>
                <a:sym typeface="Lucida Grande" charset="0"/>
              </a:rPr>
              <a:t> » </a:t>
            </a:r>
            <a:r>
              <a:rPr lang="en-US" dirty="0" err="1" smtClean="0">
                <a:latin typeface="Lucida Grande" charset="0"/>
                <a:ea typeface="ＭＳ Ｐゴシック" charset="-128"/>
                <a:sym typeface="Lucida Grande" charset="0"/>
              </a:rPr>
              <a:t>renvoie</a:t>
            </a:r>
            <a:r>
              <a:rPr lang="en-US" dirty="0" smtClean="0">
                <a:latin typeface="Lucida Grande" charset="0"/>
                <a:ea typeface="ＭＳ Ｐゴシック" charset="-128"/>
                <a:sym typeface="Lucida Grande" charset="0"/>
              </a:rPr>
              <a:t> à la </a:t>
            </a:r>
            <a:r>
              <a:rPr lang="en-US" dirty="0" err="1" smtClean="0">
                <a:latin typeface="Lucida Grande" charset="0"/>
                <a:ea typeface="ＭＳ Ｐゴシック" charset="-128"/>
                <a:sym typeface="Lucida Grande" charset="0"/>
              </a:rPr>
              <a:t>diversité</a:t>
            </a:r>
            <a:r>
              <a:rPr lang="en-US" dirty="0" smtClean="0">
                <a:latin typeface="Lucida Grande" charset="0"/>
                <a:ea typeface="ＭＳ Ｐゴシック" charset="-128"/>
                <a:sym typeface="Lucida Grande" charset="0"/>
              </a:rPr>
              <a:t> des </a:t>
            </a:r>
            <a:r>
              <a:rPr lang="en-US" dirty="0" err="1" smtClean="0">
                <a:latin typeface="Lucida Grande" charset="0"/>
                <a:ea typeface="ＭＳ Ｐゴシック" charset="-128"/>
                <a:sym typeface="Lucida Grande" charset="0"/>
              </a:rPr>
              <a:t>réseaux</a:t>
            </a:r>
            <a:r>
              <a:rPr lang="en-US" dirty="0" smtClean="0">
                <a:latin typeface="Lucida Grande" charset="0"/>
                <a:ea typeface="ＭＳ Ｐゴシック" charset="-128"/>
                <a:sym typeface="Lucida Grande" charset="0"/>
              </a:rPr>
              <a:t> </a:t>
            </a:r>
            <a:r>
              <a:rPr lang="en-US" dirty="0" err="1" smtClean="0">
                <a:latin typeface="Lucida Grande" charset="0"/>
                <a:ea typeface="ＭＳ Ｐゴシック" charset="-128"/>
                <a:sym typeface="Lucida Grande" charset="0"/>
              </a:rPr>
              <a:t>affectifs</a:t>
            </a:r>
            <a:r>
              <a:rPr lang="en-US" dirty="0" smtClean="0">
                <a:latin typeface="Lucida Grande" charset="0"/>
                <a:ea typeface="ＭＳ Ｐゴシック" charset="-128"/>
                <a:sym typeface="Lucida Grande" charset="0"/>
              </a:rPr>
              <a:t> du </a:t>
            </a:r>
            <a:r>
              <a:rPr lang="en-US" dirty="0" err="1" smtClean="0">
                <a:latin typeface="Lucida Grande" charset="0"/>
                <a:ea typeface="ＭＳ Ｐゴシック" charset="-128"/>
                <a:sym typeface="Lucida Grande" charset="0"/>
              </a:rPr>
              <a:t>cerveau</a:t>
            </a:r>
            <a:r>
              <a:rPr lang="en-US" dirty="0" smtClean="0">
                <a:latin typeface="Lucida Grande" charset="0"/>
                <a:ea typeface="ＭＳ Ｐゴシック" charset="-128"/>
                <a:sym typeface="Lucida Grande" charset="0"/>
              </a:rPr>
              <a:t> et </a:t>
            </a:r>
            <a:r>
              <a:rPr lang="en-US" dirty="0" err="1" smtClean="0">
                <a:latin typeface="Lucida Grande" charset="0"/>
                <a:ea typeface="ＭＳ Ｐゴシック" charset="-128"/>
                <a:sym typeface="Lucida Grande" charset="0"/>
              </a:rPr>
              <a:t>donc</a:t>
            </a:r>
            <a:r>
              <a:rPr lang="en-US" dirty="0" smtClean="0">
                <a:latin typeface="Lucida Grande" charset="0"/>
                <a:ea typeface="ＭＳ Ｐゴシック" charset="-128"/>
                <a:sym typeface="Lucida Grande" charset="0"/>
              </a:rPr>
              <a:t> au </a:t>
            </a:r>
            <a:r>
              <a:rPr lang="en-US" dirty="0" err="1" smtClean="0">
                <a:latin typeface="Lucida Grande" charset="0"/>
                <a:ea typeface="ＭＳ Ｐゴシック" charset="-128"/>
                <a:sym typeface="Lucida Grande" charset="0"/>
              </a:rPr>
              <a:t>pourquoi</a:t>
            </a:r>
            <a:r>
              <a:rPr lang="en-US" dirty="0" smtClean="0">
                <a:latin typeface="Lucida Grande" charset="0"/>
                <a:ea typeface="ＭＳ Ｐゴシック" charset="-128"/>
                <a:sym typeface="Lucida Grande" charset="0"/>
              </a:rPr>
              <a:t> de </a:t>
            </a:r>
            <a:r>
              <a:rPr lang="en-US" dirty="0" err="1" smtClean="0">
                <a:latin typeface="Lucida Grande" charset="0"/>
                <a:ea typeface="ＭＳ Ｐゴシック" charset="-128"/>
                <a:sym typeface="Lucida Grande" charset="0"/>
              </a:rPr>
              <a:t>l’apprentissage</a:t>
            </a:r>
            <a:r>
              <a:rPr lang="en-US" dirty="0" smtClean="0">
                <a:latin typeface="Lucida Grande" charset="0"/>
                <a:ea typeface="ＭＳ Ｐゴシック" charset="-128"/>
                <a:sym typeface="Lucida Grande" charset="0"/>
              </a:rPr>
              <a:t>; </a:t>
            </a:r>
            <a:r>
              <a:rPr lang="en-US" dirty="0" err="1" smtClean="0">
                <a:latin typeface="Lucida Grande" charset="0"/>
                <a:ea typeface="ＭＳ Ｐゴシック" charset="-128"/>
                <a:sym typeface="Lucida Grande" charset="0"/>
              </a:rPr>
              <a:t>il</a:t>
            </a:r>
            <a:r>
              <a:rPr lang="en-US" dirty="0" smtClean="0">
                <a:latin typeface="Lucida Grande" charset="0"/>
                <a:ea typeface="ＭＳ Ｐゴシック" charset="-128"/>
                <a:sym typeface="Lucida Grande" charset="0"/>
              </a:rPr>
              <a:t> </a:t>
            </a:r>
            <a:r>
              <a:rPr lang="en-US" dirty="0" err="1" smtClean="0">
                <a:latin typeface="Lucida Grande" charset="0"/>
                <a:ea typeface="ＭＳ Ｐゴシック" charset="-128"/>
                <a:sym typeface="Lucida Grande" charset="0"/>
              </a:rPr>
              <a:t>touche</a:t>
            </a:r>
            <a:r>
              <a:rPr lang="en-US" dirty="0" smtClean="0">
                <a:latin typeface="Lucida Grande" charset="0"/>
                <a:ea typeface="ＭＳ Ｐゴシック" charset="-128"/>
                <a:sym typeface="Lucida Grande" charset="0"/>
              </a:rPr>
              <a:t> </a:t>
            </a:r>
            <a:r>
              <a:rPr lang="en-US" dirty="0" err="1" smtClean="0">
                <a:latin typeface="Lucida Grande" charset="0"/>
                <a:ea typeface="ＭＳ Ｐゴシック" charset="-128"/>
                <a:sym typeface="Lucida Grande" charset="0"/>
              </a:rPr>
              <a:t>donc</a:t>
            </a:r>
            <a:r>
              <a:rPr lang="en-US" dirty="0" smtClean="0">
                <a:latin typeface="Lucida Grande" charset="0"/>
                <a:ea typeface="ＭＳ Ｐゴシック" charset="-128"/>
                <a:sym typeface="Lucida Grande" charset="0"/>
              </a:rPr>
              <a:t> à </a:t>
            </a:r>
            <a:r>
              <a:rPr lang="en-US" dirty="0" err="1" smtClean="0">
                <a:latin typeface="Lucida Grande" charset="0"/>
                <a:ea typeface="ＭＳ Ｐゴシック" charset="-128"/>
                <a:sym typeface="Lucida Grande" charset="0"/>
              </a:rPr>
              <a:t>l’importance</a:t>
            </a:r>
            <a:r>
              <a:rPr lang="en-US" dirty="0" smtClean="0">
                <a:latin typeface="Lucida Grande" charset="0"/>
                <a:ea typeface="ＭＳ Ｐゴシック" charset="-128"/>
                <a:sym typeface="Lucida Grande" charset="0"/>
              </a:rPr>
              <a:t> de </a:t>
            </a:r>
            <a:r>
              <a:rPr lang="en-US" dirty="0" err="1" smtClean="0">
                <a:latin typeface="Lucida Grande" charset="0"/>
                <a:ea typeface="ＭＳ Ｐゴシック" charset="-128"/>
                <a:sym typeface="Lucida Grande" charset="0"/>
              </a:rPr>
              <a:t>sécuriser</a:t>
            </a:r>
            <a:r>
              <a:rPr lang="en-US" dirty="0" smtClean="0">
                <a:latin typeface="Lucida Grande" charset="0"/>
                <a:ea typeface="ＭＳ Ｐゴシック" charset="-128"/>
                <a:sym typeface="Lucida Grande" charset="0"/>
              </a:rPr>
              <a:t> les </a:t>
            </a:r>
            <a:r>
              <a:rPr lang="en-US" dirty="0" err="1" smtClean="0">
                <a:latin typeface="Lucida Grande" charset="0"/>
                <a:ea typeface="ＭＳ Ｐゴシック" charset="-128"/>
                <a:sym typeface="Lucida Grande" charset="0"/>
              </a:rPr>
              <a:t>élèves</a:t>
            </a:r>
            <a:r>
              <a:rPr lang="en-US" dirty="0" smtClean="0">
                <a:latin typeface="Lucida Grande" charset="0"/>
                <a:ea typeface="ＭＳ Ｐゴシック" charset="-128"/>
                <a:sym typeface="Lucida Grande" charset="0"/>
              </a:rPr>
              <a:t>, de </a:t>
            </a:r>
            <a:r>
              <a:rPr lang="en-US" dirty="0" err="1" smtClean="0">
                <a:latin typeface="Lucida Grande" charset="0"/>
                <a:ea typeface="ＭＳ Ｐゴシック" charset="-128"/>
                <a:sym typeface="Lucida Grande" charset="0"/>
              </a:rPr>
              <a:t>solliciter</a:t>
            </a:r>
            <a:r>
              <a:rPr lang="en-US" dirty="0" smtClean="0">
                <a:latin typeface="Lucida Grande" charset="0"/>
                <a:ea typeface="ＭＳ Ｐゴシック" charset="-128"/>
                <a:sym typeface="Lucida Grande" charset="0"/>
              </a:rPr>
              <a:t> et de </a:t>
            </a:r>
            <a:r>
              <a:rPr lang="en-US" dirty="0" err="1" smtClean="0">
                <a:latin typeface="Lucida Grande" charset="0"/>
                <a:ea typeface="ＭＳ Ｐゴシック" charset="-128"/>
                <a:sym typeface="Lucida Grande" charset="0"/>
              </a:rPr>
              <a:t>maintenir</a:t>
            </a:r>
            <a:r>
              <a:rPr lang="en-US" dirty="0" smtClean="0">
                <a:latin typeface="Lucida Grande" charset="0"/>
                <a:ea typeface="ＭＳ Ｐゴシック" charset="-128"/>
                <a:sym typeface="Lucida Grande" charset="0"/>
              </a:rPr>
              <a:t> </a:t>
            </a:r>
            <a:r>
              <a:rPr lang="en-US" dirty="0" err="1" smtClean="0">
                <a:latin typeface="Lucida Grande" charset="0"/>
                <a:ea typeface="ＭＳ Ｐゴシック" charset="-128"/>
                <a:sym typeface="Lucida Grande" charset="0"/>
              </a:rPr>
              <a:t>leur</a:t>
            </a:r>
            <a:r>
              <a:rPr lang="en-US" dirty="0" smtClean="0">
                <a:latin typeface="Lucida Grande" charset="0"/>
                <a:ea typeface="ＭＳ Ｐゴシック" charset="-128"/>
                <a:sym typeface="Lucida Grande" charset="0"/>
              </a:rPr>
              <a:t> motivation, par </a:t>
            </a:r>
            <a:r>
              <a:rPr lang="en-US" dirty="0" err="1" smtClean="0">
                <a:latin typeface="Lucida Grande" charset="0"/>
                <a:ea typeface="ＭＳ Ｐゴシック" charset="-128"/>
                <a:sym typeface="Lucida Grande" charset="0"/>
              </a:rPr>
              <a:t>différents</a:t>
            </a:r>
            <a:r>
              <a:rPr lang="en-US" dirty="0" smtClean="0">
                <a:latin typeface="Lucida Grande" charset="0"/>
                <a:ea typeface="ＭＳ Ｐゴシック" charset="-128"/>
                <a:sym typeface="Lucida Grande" charset="0"/>
              </a:rPr>
              <a:t> </a:t>
            </a:r>
            <a:r>
              <a:rPr lang="en-US" dirty="0" err="1" smtClean="0">
                <a:latin typeface="Lucida Grande" charset="0"/>
                <a:ea typeface="ＭＳ Ｐゴシック" charset="-128"/>
                <a:sym typeface="Lucida Grande" charset="0"/>
              </a:rPr>
              <a:t>chemins</a:t>
            </a:r>
            <a:r>
              <a:rPr lang="en-US" dirty="0" smtClean="0">
                <a:latin typeface="Lucida Grande" charset="0"/>
                <a:ea typeface="ＭＳ Ｐゴシック" charset="-128"/>
                <a:sym typeface="Lucida Grande" charset="0"/>
              </a:rPr>
              <a:t>.</a:t>
            </a:r>
          </a:p>
        </p:txBody>
      </p:sp>
    </p:spTree>
    <p:extLst>
      <p:ext uri="{BB962C8B-B14F-4D97-AF65-F5344CB8AC3E}">
        <p14:creationId xmlns:p14="http://schemas.microsoft.com/office/powerpoint/2010/main" val="1177396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a:lstStyle/>
          <a:p>
            <a:r>
              <a:rPr lang="en-US">
                <a:ea typeface="ＭＳ Ｐゴシック" charset="-128"/>
              </a:rPr>
              <a:t>Première question à se poser: Qu’est-ce que les concepts essentiels ou les compétences visées à l’intérieur du cours?</a:t>
            </a:r>
          </a:p>
          <a:p>
            <a:r>
              <a:rPr lang="en-US">
                <a:ea typeface="ＭＳ Ｐゴシック" charset="-128"/>
              </a:rPr>
              <a:t>Puis, on recherche comment on peut les atteindre en s’assurant de respecter l’alignement pédagogique entre les compétences, les moyens d’évaluation et la grille d’évaluation. </a:t>
            </a:r>
          </a:p>
          <a:p>
            <a:endParaRPr lang="en-US">
              <a:ea typeface="ＭＳ Ｐゴシック" charset="-128"/>
            </a:endParaRPr>
          </a:p>
          <a:p>
            <a:r>
              <a:rPr lang="en-US">
                <a:ea typeface="ＭＳ Ｐゴシック" charset="-128"/>
              </a:rPr>
              <a:t>Autres exemples</a:t>
            </a:r>
          </a:p>
          <a:p>
            <a:r>
              <a:rPr lang="fr-CA">
                <a:ea typeface="ＭＳ Ｐゴシック" charset="-128"/>
              </a:rPr>
              <a:t>1. Présenter l’information dans des formats flexibles; prévoir des descriptions textuelles des images</a:t>
            </a:r>
          </a:p>
          <a:p>
            <a:r>
              <a:rPr lang="fr-CA">
                <a:ea typeface="ＭＳ Ｐゴシック" charset="-128"/>
              </a:rPr>
              <a:t>2. Fournir un glossaire du vocabulaire spécialisé du cours aux étudiants</a:t>
            </a:r>
          </a:p>
          <a:p>
            <a:r>
              <a:rPr lang="fr-CA">
                <a:ea typeface="ＭＳ Ｐゴシック" charset="-128"/>
              </a:rPr>
              <a:t>3. Fournir des gabarits pour la prise de notes; activer les connaissances antérieuses; récapituler </a:t>
            </a:r>
          </a:p>
          <a:p>
            <a:endParaRPr lang="en-US">
              <a:ea typeface="ＭＳ Ｐゴシック" charset="-128"/>
            </a:endParaRPr>
          </a:p>
        </p:txBody>
      </p:sp>
      <p:sp>
        <p:nvSpPr>
          <p:cNvPr id="73732" name="Slide Number Placeholder 3"/>
          <p:cNvSpPr>
            <a:spLocks noGrp="1"/>
          </p:cNvSpPr>
          <p:nvPr>
            <p:ph type="sldNum" sz="quarter" idx="5"/>
          </p:nvPr>
        </p:nvSpPr>
        <p:spPr bwMode="auto">
          <a:noFill/>
          <a:ln>
            <a:miter lim="800000"/>
            <a:headEnd/>
            <a:tailEnd/>
          </a:ln>
        </p:spPr>
        <p:txBody>
          <a:bodyPr/>
          <a:lstStyle/>
          <a:p>
            <a:fld id="{38B74C38-DAFD-4721-8684-149B066E959B}" type="slidenum">
              <a:rPr lang="en-US"/>
              <a:pPr/>
              <a:t>19</a:t>
            </a:fld>
            <a:endParaRPr lang="en-US"/>
          </a:p>
        </p:txBody>
      </p:sp>
      <p:sp>
        <p:nvSpPr>
          <p:cNvPr id="73733" name="Date Placeholder 4"/>
          <p:cNvSpPr>
            <a:spLocks noGrp="1"/>
          </p:cNvSpPr>
          <p:nvPr>
            <p:ph type="dt" sz="quarter" idx="1"/>
          </p:nvPr>
        </p:nvSpPr>
        <p:spPr bwMode="auto">
          <a:noFill/>
          <a:ln>
            <a:miter lim="800000"/>
            <a:headEnd/>
            <a:tailEnd/>
          </a:ln>
        </p:spPr>
        <p:txBody>
          <a:bodyPr/>
          <a:lstStyle/>
          <a:p>
            <a:r>
              <a:rPr lang="en-US"/>
              <a:t>10-18-09</a:t>
            </a:r>
          </a:p>
        </p:txBody>
      </p:sp>
      <p:sp>
        <p:nvSpPr>
          <p:cNvPr id="73734" name="Footer Placeholder 5"/>
          <p:cNvSpPr>
            <a:spLocks noGrp="1"/>
          </p:cNvSpPr>
          <p:nvPr>
            <p:ph type="ftr" sz="quarter" idx="4"/>
          </p:nvPr>
        </p:nvSpPr>
        <p:spPr bwMode="auto">
          <a:noFill/>
          <a:ln>
            <a:miter lim="800000"/>
            <a:headEnd/>
            <a:tailEnd/>
          </a:ln>
        </p:spPr>
        <p:txBody>
          <a:bodyPr/>
          <a:lstStyle/>
          <a:p>
            <a:endParaRPr lang="fr-FR"/>
          </a:p>
        </p:txBody>
      </p:sp>
    </p:spTree>
    <p:extLst>
      <p:ext uri="{BB962C8B-B14F-4D97-AF65-F5344CB8AC3E}">
        <p14:creationId xmlns:p14="http://schemas.microsoft.com/office/powerpoint/2010/main" val="2020721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a:lstStyle/>
          <a:p>
            <a:r>
              <a:rPr lang="en-US" dirty="0" err="1">
                <a:ea typeface="ＭＳ Ｐゴシック" charset="-128"/>
              </a:rPr>
              <a:t>Distinguer</a:t>
            </a:r>
            <a:r>
              <a:rPr lang="en-US" dirty="0">
                <a:ea typeface="ＭＳ Ｐゴシック" charset="-128"/>
              </a:rPr>
              <a:t> le plus possible les </a:t>
            </a:r>
            <a:r>
              <a:rPr lang="en-US" dirty="0" err="1">
                <a:ea typeface="ＭＳ Ｐゴシック" charset="-128"/>
              </a:rPr>
              <a:t>compétences</a:t>
            </a:r>
            <a:r>
              <a:rPr lang="en-US" dirty="0">
                <a:ea typeface="ＭＳ Ｐゴシック" charset="-128"/>
              </a:rPr>
              <a:t> </a:t>
            </a:r>
            <a:r>
              <a:rPr lang="en-US" dirty="0" err="1">
                <a:ea typeface="ＭＳ Ｐゴシック" charset="-128"/>
              </a:rPr>
              <a:t>visées</a:t>
            </a:r>
            <a:r>
              <a:rPr lang="en-US" dirty="0">
                <a:ea typeface="ＭＳ Ｐゴシック" charset="-128"/>
              </a:rPr>
              <a:t> et les </a:t>
            </a:r>
            <a:r>
              <a:rPr lang="en-US" dirty="0" err="1">
                <a:ea typeface="ＭＳ Ｐゴシック" charset="-128"/>
              </a:rPr>
              <a:t>moyens</a:t>
            </a:r>
            <a:r>
              <a:rPr lang="en-US" dirty="0">
                <a:ea typeface="ＭＳ Ｐゴシック" charset="-128"/>
              </a:rPr>
              <a:t> </a:t>
            </a:r>
            <a:r>
              <a:rPr lang="en-US" dirty="0" err="1">
                <a:ea typeface="ＭＳ Ｐゴシック" charset="-128"/>
              </a:rPr>
              <a:t>choisis</a:t>
            </a:r>
            <a:r>
              <a:rPr lang="en-US" dirty="0">
                <a:ea typeface="ＭＳ Ｐゴシック" charset="-128"/>
              </a:rPr>
              <a:t> pour les </a:t>
            </a:r>
            <a:r>
              <a:rPr lang="en-US" dirty="0" err="1">
                <a:ea typeface="ＭＳ Ｐゴシック" charset="-128"/>
              </a:rPr>
              <a:t>atteindre</a:t>
            </a:r>
            <a:endParaRPr lang="en-US" dirty="0">
              <a:ea typeface="ＭＳ Ｐゴシック" charset="-128"/>
            </a:endParaRPr>
          </a:p>
          <a:p>
            <a:endParaRPr lang="en-US" dirty="0">
              <a:ea typeface="ＭＳ Ｐゴシック" charset="-128"/>
            </a:endParaRPr>
          </a:p>
          <a:p>
            <a:r>
              <a:rPr lang="en-US" dirty="0" err="1">
                <a:ea typeface="ＭＳ Ｐゴシック" charset="-128"/>
              </a:rPr>
              <a:t>L’objectif</a:t>
            </a:r>
            <a:r>
              <a:rPr lang="en-US" dirty="0">
                <a:ea typeface="ＭＳ Ｐゴシック" charset="-128"/>
              </a:rPr>
              <a:t> </a:t>
            </a:r>
            <a:r>
              <a:rPr lang="en-US" dirty="0" err="1">
                <a:ea typeface="ＭＳ Ｐゴシック" charset="-128"/>
              </a:rPr>
              <a:t>n’est</a:t>
            </a:r>
            <a:r>
              <a:rPr lang="en-US" dirty="0">
                <a:ea typeface="ＭＳ Ｐゴシック" charset="-128"/>
              </a:rPr>
              <a:t> pas de modifier la </a:t>
            </a:r>
            <a:r>
              <a:rPr lang="en-US" dirty="0" err="1">
                <a:ea typeface="ＭＳ Ｐゴシック" charset="-128"/>
              </a:rPr>
              <a:t>compétence</a:t>
            </a:r>
            <a:r>
              <a:rPr lang="en-US" dirty="0">
                <a:ea typeface="ＭＳ Ｐゴシック" charset="-128"/>
              </a:rPr>
              <a:t>, </a:t>
            </a:r>
            <a:r>
              <a:rPr lang="en-US" dirty="0" err="1">
                <a:ea typeface="ＭＳ Ｐゴシック" charset="-128"/>
              </a:rPr>
              <a:t>mais</a:t>
            </a:r>
            <a:r>
              <a:rPr lang="en-US" dirty="0">
                <a:ea typeface="ＭＳ Ｐゴシック" charset="-128"/>
              </a:rPr>
              <a:t> de </a:t>
            </a:r>
            <a:r>
              <a:rPr lang="en-US" dirty="0" err="1">
                <a:ea typeface="ＭＳ Ｐゴシック" charset="-128"/>
              </a:rPr>
              <a:t>s’assurer</a:t>
            </a:r>
            <a:r>
              <a:rPr lang="en-US" dirty="0">
                <a:ea typeface="ＭＳ Ｐゴシック" charset="-128"/>
              </a:rPr>
              <a:t> </a:t>
            </a:r>
            <a:r>
              <a:rPr lang="en-US" dirty="0" err="1">
                <a:ea typeface="ＭＳ Ｐゴシック" charset="-128"/>
              </a:rPr>
              <a:t>que</a:t>
            </a:r>
            <a:r>
              <a:rPr lang="en-US" dirty="0">
                <a:ea typeface="ＭＳ Ｐゴシック" charset="-128"/>
              </a:rPr>
              <a:t> </a:t>
            </a:r>
            <a:r>
              <a:rPr lang="en-US" dirty="0" err="1">
                <a:ea typeface="ＭＳ Ｐゴシック" charset="-128"/>
              </a:rPr>
              <a:t>c’est</a:t>
            </a:r>
            <a:r>
              <a:rPr lang="en-US" dirty="0">
                <a:ea typeface="ＭＳ Ｐゴシック" charset="-128"/>
              </a:rPr>
              <a:t> </a:t>
            </a:r>
            <a:r>
              <a:rPr lang="en-US" dirty="0" err="1">
                <a:ea typeface="ＭＳ Ｐゴシック" charset="-128"/>
              </a:rPr>
              <a:t>bien</a:t>
            </a:r>
            <a:r>
              <a:rPr lang="en-US" dirty="0">
                <a:ea typeface="ＭＳ Ｐゴシック" charset="-128"/>
              </a:rPr>
              <a:t> </a:t>
            </a:r>
            <a:r>
              <a:rPr lang="en-US" dirty="0" err="1">
                <a:ea typeface="ＭＳ Ｐゴシック" charset="-128"/>
              </a:rPr>
              <a:t>celle-ci</a:t>
            </a:r>
            <a:r>
              <a:rPr lang="en-US" dirty="0">
                <a:ea typeface="ＭＳ Ｐゴシック" charset="-128"/>
              </a:rPr>
              <a:t> qui </a:t>
            </a:r>
            <a:r>
              <a:rPr lang="en-US" dirty="0" err="1">
                <a:ea typeface="ＭＳ Ｐゴシック" charset="-128"/>
              </a:rPr>
              <a:t>est</a:t>
            </a:r>
            <a:r>
              <a:rPr lang="en-US" dirty="0">
                <a:ea typeface="ＭＳ Ｐゴシック" charset="-128"/>
              </a:rPr>
              <a:t> </a:t>
            </a:r>
            <a:r>
              <a:rPr lang="en-US" dirty="0" err="1">
                <a:ea typeface="ＭＳ Ｐゴシック" charset="-128"/>
              </a:rPr>
              <a:t>évaluée</a:t>
            </a:r>
            <a:endParaRPr lang="en-US" dirty="0">
              <a:ea typeface="ＭＳ Ｐゴシック" charset="-128"/>
            </a:endParaRPr>
          </a:p>
          <a:p>
            <a:r>
              <a:rPr lang="en-US" dirty="0">
                <a:ea typeface="ＭＳ Ｐゴシック" charset="-128"/>
              </a:rPr>
              <a:t>Ex. Un </a:t>
            </a:r>
            <a:r>
              <a:rPr lang="en-US" dirty="0" err="1">
                <a:ea typeface="ＭＳ Ｐゴシック" charset="-128"/>
              </a:rPr>
              <a:t>cours</a:t>
            </a:r>
            <a:r>
              <a:rPr lang="en-US" dirty="0">
                <a:ea typeface="ＭＳ Ｐゴシック" charset="-128"/>
              </a:rPr>
              <a:t> de </a:t>
            </a:r>
            <a:r>
              <a:rPr lang="en-US" dirty="0" err="1">
                <a:ea typeface="ＭＳ Ｐゴシック" charset="-128"/>
              </a:rPr>
              <a:t>dessin</a:t>
            </a:r>
            <a:r>
              <a:rPr lang="en-US" dirty="0">
                <a:ea typeface="ＭＳ Ｐゴシック" charset="-128"/>
              </a:rPr>
              <a:t> </a:t>
            </a:r>
            <a:r>
              <a:rPr lang="en-US" dirty="0" err="1">
                <a:ea typeface="ＭＳ Ｐゴシック" charset="-128"/>
              </a:rPr>
              <a:t>dans</a:t>
            </a:r>
            <a:r>
              <a:rPr lang="en-US" dirty="0">
                <a:ea typeface="ＭＳ Ｐゴシック" charset="-128"/>
              </a:rPr>
              <a:t> </a:t>
            </a:r>
            <a:r>
              <a:rPr lang="en-US" dirty="0" err="1">
                <a:ea typeface="ＭＳ Ｐゴシック" charset="-128"/>
              </a:rPr>
              <a:t>lequel</a:t>
            </a:r>
            <a:r>
              <a:rPr lang="en-US" dirty="0">
                <a:ea typeface="ＭＳ Ｐゴシック" charset="-128"/>
              </a:rPr>
              <a:t> les </a:t>
            </a:r>
            <a:r>
              <a:rPr lang="en-US" dirty="0" err="1">
                <a:ea typeface="ＭＳ Ｐゴシック" charset="-128"/>
              </a:rPr>
              <a:t>étudiants</a:t>
            </a:r>
            <a:r>
              <a:rPr lang="en-US" dirty="0">
                <a:ea typeface="ＭＳ Ｐゴシック" charset="-128"/>
              </a:rPr>
              <a:t> </a:t>
            </a:r>
            <a:r>
              <a:rPr lang="en-US" dirty="0" err="1">
                <a:ea typeface="ＭＳ Ｐゴシック" charset="-128"/>
              </a:rPr>
              <a:t>butent</a:t>
            </a:r>
            <a:r>
              <a:rPr lang="en-US" dirty="0">
                <a:ea typeface="ＭＳ Ｐゴシック" charset="-128"/>
              </a:rPr>
              <a:t> </a:t>
            </a:r>
            <a:r>
              <a:rPr lang="en-US" dirty="0" err="1">
                <a:ea typeface="ＭＳ Ｐゴシック" charset="-128"/>
              </a:rPr>
              <a:t>sur</a:t>
            </a:r>
            <a:r>
              <a:rPr lang="en-US" dirty="0">
                <a:ea typeface="ＭＳ Ｐゴシック" charset="-128"/>
              </a:rPr>
              <a:t> le </a:t>
            </a:r>
            <a:r>
              <a:rPr lang="en-US" dirty="0" err="1">
                <a:ea typeface="ＭＳ Ｐゴシック" charset="-128"/>
              </a:rPr>
              <a:t>logiciel</a:t>
            </a:r>
            <a:r>
              <a:rPr lang="en-US" dirty="0">
                <a:ea typeface="ＭＳ Ｐゴシック" charset="-128"/>
              </a:rPr>
              <a:t> </a:t>
            </a:r>
            <a:r>
              <a:rPr lang="en-US" dirty="0" err="1">
                <a:ea typeface="ＭＳ Ｐゴシック" charset="-128"/>
              </a:rPr>
              <a:t>Autocad</a:t>
            </a:r>
            <a:r>
              <a:rPr lang="en-US" dirty="0">
                <a:ea typeface="ＭＳ Ｐゴシック" charset="-128"/>
              </a:rPr>
              <a:t>. =&gt; formation </a:t>
            </a:r>
            <a:r>
              <a:rPr lang="en-US" dirty="0" err="1">
                <a:ea typeface="ＭＳ Ｐゴシック" charset="-128"/>
              </a:rPr>
              <a:t>offerte</a:t>
            </a:r>
            <a:r>
              <a:rPr lang="en-US" dirty="0">
                <a:ea typeface="ＭＳ Ｐゴシック" charset="-128"/>
              </a:rPr>
              <a:t>, capsule </a:t>
            </a:r>
            <a:r>
              <a:rPr lang="en-US" dirty="0" err="1">
                <a:ea typeface="ＭＳ Ｐゴシック" charset="-128"/>
              </a:rPr>
              <a:t>démonstration</a:t>
            </a:r>
            <a:r>
              <a:rPr lang="en-US" dirty="0">
                <a:ea typeface="ＭＳ Ｐゴシック" charset="-128"/>
              </a:rPr>
              <a:t>, pour lever </a:t>
            </a:r>
            <a:r>
              <a:rPr lang="en-US" dirty="0" err="1">
                <a:ea typeface="ＭＳ Ｐゴシック" charset="-128"/>
              </a:rPr>
              <a:t>cette</a:t>
            </a:r>
            <a:r>
              <a:rPr lang="en-US" dirty="0">
                <a:ea typeface="ＭＳ Ｐゴシック" charset="-128"/>
              </a:rPr>
              <a:t> </a:t>
            </a:r>
            <a:r>
              <a:rPr lang="en-US" dirty="0" err="1">
                <a:ea typeface="ＭＳ Ｐゴシック" charset="-128"/>
              </a:rPr>
              <a:t>barrière</a:t>
            </a:r>
            <a:r>
              <a:rPr lang="en-US" dirty="0">
                <a:ea typeface="ＭＳ Ｐゴシック" charset="-128"/>
              </a:rPr>
              <a:t>. </a:t>
            </a:r>
          </a:p>
          <a:p>
            <a:endParaRPr lang="en-US" dirty="0">
              <a:ea typeface="ＭＳ Ｐゴシック" charset="-128"/>
            </a:endParaRPr>
          </a:p>
          <a:p>
            <a:r>
              <a:rPr lang="en-US" dirty="0" err="1">
                <a:ea typeface="ＭＳ Ｐゴシック" charset="-128"/>
              </a:rPr>
              <a:t>Stratégie</a:t>
            </a:r>
            <a:r>
              <a:rPr lang="en-US" dirty="0">
                <a:ea typeface="ＭＳ Ｐゴシック" charset="-128"/>
              </a:rPr>
              <a:t> à </a:t>
            </a:r>
            <a:r>
              <a:rPr lang="en-US" dirty="0" err="1">
                <a:ea typeface="ＭＳ Ｐゴシック" charset="-128"/>
              </a:rPr>
              <a:t>emporter</a:t>
            </a:r>
            <a:r>
              <a:rPr lang="en-US" dirty="0">
                <a:ea typeface="ＭＳ Ｐゴシック" charset="-128"/>
              </a:rPr>
              <a:t>: 3 </a:t>
            </a:r>
            <a:r>
              <a:rPr lang="en-US" dirty="0" err="1">
                <a:ea typeface="ＭＳ Ｐゴシック" charset="-128"/>
              </a:rPr>
              <a:t>choix</a:t>
            </a:r>
            <a:r>
              <a:rPr lang="en-US" dirty="0">
                <a:ea typeface="ＭＳ Ｐゴシック" charset="-128"/>
              </a:rPr>
              <a:t> </a:t>
            </a:r>
            <a:r>
              <a:rPr lang="en-US" dirty="0" err="1">
                <a:ea typeface="ＭＳ Ｐゴシック" charset="-128"/>
              </a:rPr>
              <a:t>dans</a:t>
            </a:r>
            <a:r>
              <a:rPr lang="en-US" dirty="0">
                <a:ea typeface="ＭＳ Ｐゴシック" charset="-128"/>
              </a:rPr>
              <a:t> </a:t>
            </a:r>
            <a:r>
              <a:rPr lang="en-US" dirty="0" err="1">
                <a:ea typeface="ＭＳ Ｐゴシック" charset="-128"/>
              </a:rPr>
              <a:t>chaque</a:t>
            </a:r>
            <a:r>
              <a:rPr lang="en-US" dirty="0">
                <a:ea typeface="ＭＳ Ｐゴシック" charset="-128"/>
              </a:rPr>
              <a:t> </a:t>
            </a:r>
            <a:r>
              <a:rPr lang="en-US" dirty="0" err="1">
                <a:ea typeface="ＭＳ Ｐゴシック" charset="-128"/>
              </a:rPr>
              <a:t>évaluation</a:t>
            </a:r>
            <a:r>
              <a:rPr lang="en-US" dirty="0">
                <a:ea typeface="ＭＳ Ｐゴシック" charset="-128"/>
              </a:rPr>
              <a:t> (</a:t>
            </a:r>
            <a:r>
              <a:rPr lang="en-US" b="1" dirty="0">
                <a:ea typeface="ＭＳ Ｐゴシック" charset="-128"/>
              </a:rPr>
              <a:t>support </a:t>
            </a:r>
            <a:r>
              <a:rPr lang="en-US" dirty="0">
                <a:ea typeface="ＭＳ Ｐゴシック" charset="-128"/>
              </a:rPr>
              <a:t>– </a:t>
            </a:r>
            <a:r>
              <a:rPr lang="en-US" dirty="0" err="1">
                <a:ea typeface="ＭＳ Ｐゴシック" charset="-128"/>
              </a:rPr>
              <a:t>examen</a:t>
            </a:r>
            <a:r>
              <a:rPr lang="en-US" dirty="0">
                <a:ea typeface="ＭＳ Ｐゴシック" charset="-128"/>
              </a:rPr>
              <a:t>, portfolio, </a:t>
            </a:r>
            <a:r>
              <a:rPr lang="en-US" dirty="0" err="1">
                <a:ea typeface="ＭＳ Ｐゴシック" charset="-128"/>
              </a:rPr>
              <a:t>présentation</a:t>
            </a:r>
            <a:r>
              <a:rPr lang="en-US" dirty="0">
                <a:ea typeface="ＭＳ Ｐゴシック" charset="-128"/>
              </a:rPr>
              <a:t> </a:t>
            </a:r>
            <a:r>
              <a:rPr lang="en-US" dirty="0" err="1">
                <a:ea typeface="ＭＳ Ｐゴシック" charset="-128"/>
              </a:rPr>
              <a:t>orale</a:t>
            </a:r>
            <a:r>
              <a:rPr lang="en-US" dirty="0">
                <a:ea typeface="ＭＳ Ｐゴシック" charset="-128"/>
              </a:rPr>
              <a:t>, rapport </a:t>
            </a:r>
            <a:r>
              <a:rPr lang="en-US" dirty="0" err="1">
                <a:ea typeface="ＭＳ Ｐゴシック" charset="-128"/>
              </a:rPr>
              <a:t>écrit</a:t>
            </a:r>
            <a:r>
              <a:rPr lang="en-US" dirty="0">
                <a:ea typeface="ＭＳ Ｐゴシック" charset="-128"/>
              </a:rPr>
              <a:t>, etc. - OU </a:t>
            </a:r>
            <a:r>
              <a:rPr lang="en-US" b="1" dirty="0" err="1">
                <a:ea typeface="ＭＳ Ｐゴシック" charset="-128"/>
              </a:rPr>
              <a:t>choix</a:t>
            </a:r>
            <a:r>
              <a:rPr lang="en-US" b="1" dirty="0">
                <a:ea typeface="ＭＳ Ｐゴシック" charset="-128"/>
              </a:rPr>
              <a:t> du </a:t>
            </a:r>
            <a:r>
              <a:rPr lang="en-US" b="1" dirty="0" err="1">
                <a:ea typeface="ＭＳ Ｐゴシック" charset="-128"/>
              </a:rPr>
              <a:t>thème</a:t>
            </a:r>
            <a:r>
              <a:rPr lang="en-US" b="1" dirty="0">
                <a:ea typeface="ＭＳ Ｐゴシック" charset="-128"/>
              </a:rPr>
              <a:t> </a:t>
            </a:r>
            <a:r>
              <a:rPr lang="en-US" dirty="0">
                <a:ea typeface="ＭＳ Ｐゴシック" charset="-128"/>
              </a:rPr>
              <a:t>OU </a:t>
            </a:r>
            <a:r>
              <a:rPr lang="en-US" b="1" dirty="0" err="1">
                <a:ea typeface="ＭＳ Ｐゴシック" charset="-128"/>
              </a:rPr>
              <a:t>choix</a:t>
            </a:r>
            <a:r>
              <a:rPr lang="en-US" b="1" dirty="0">
                <a:ea typeface="ＭＳ Ｐゴシック" charset="-128"/>
              </a:rPr>
              <a:t> des </a:t>
            </a:r>
            <a:r>
              <a:rPr lang="en-US" b="1" dirty="0" err="1">
                <a:ea typeface="ＭＳ Ｐゴシック" charset="-128"/>
              </a:rPr>
              <a:t>ressources</a:t>
            </a:r>
            <a:r>
              <a:rPr lang="en-US" dirty="0">
                <a:ea typeface="ＭＳ Ｐゴシック" charset="-128"/>
              </a:rPr>
              <a:t>)</a:t>
            </a:r>
          </a:p>
          <a:p>
            <a:endParaRPr lang="en-US" dirty="0">
              <a:ea typeface="ＭＳ Ｐゴシック" charset="-128"/>
            </a:endParaRPr>
          </a:p>
          <a:p>
            <a:r>
              <a:rPr lang="fr-CA" dirty="0">
                <a:ea typeface="ＭＳ Ｐゴシック" charset="-128"/>
              </a:rPr>
              <a:t>1. Favoriser l’accès aux technologies de soutien</a:t>
            </a:r>
          </a:p>
          <a:p>
            <a:r>
              <a:rPr lang="fr-CA" dirty="0">
                <a:ea typeface="ＭＳ Ｐゴシック" charset="-128"/>
              </a:rPr>
              <a:t>2. Diversifier les options d’évaluation; préconiser l’évaluation formative</a:t>
            </a:r>
          </a:p>
          <a:p>
            <a:r>
              <a:rPr lang="fr-CA" dirty="0">
                <a:ea typeface="ＭＳ Ｐゴシック" charset="-128"/>
              </a:rPr>
              <a:t>3. Offrir une rétroaction rapide et personnalisée</a:t>
            </a:r>
          </a:p>
          <a:p>
            <a:endParaRPr lang="en-US" dirty="0">
              <a:ea typeface="ＭＳ Ｐゴシック" charset="-128"/>
            </a:endParaRPr>
          </a:p>
        </p:txBody>
      </p:sp>
      <p:sp>
        <p:nvSpPr>
          <p:cNvPr id="74756" name="Slide Number Placeholder 3"/>
          <p:cNvSpPr>
            <a:spLocks noGrp="1"/>
          </p:cNvSpPr>
          <p:nvPr>
            <p:ph type="sldNum" sz="quarter" idx="5"/>
          </p:nvPr>
        </p:nvSpPr>
        <p:spPr bwMode="auto">
          <a:noFill/>
          <a:ln>
            <a:miter lim="800000"/>
            <a:headEnd/>
            <a:tailEnd/>
          </a:ln>
        </p:spPr>
        <p:txBody>
          <a:bodyPr/>
          <a:lstStyle/>
          <a:p>
            <a:fld id="{69CC2A69-CC69-4833-AF6F-F04F6F32DE36}" type="slidenum">
              <a:rPr lang="en-US"/>
              <a:pPr/>
              <a:t>20</a:t>
            </a:fld>
            <a:endParaRPr lang="en-US"/>
          </a:p>
        </p:txBody>
      </p:sp>
      <p:sp>
        <p:nvSpPr>
          <p:cNvPr id="74757" name="Date Placeholder 4"/>
          <p:cNvSpPr>
            <a:spLocks noGrp="1"/>
          </p:cNvSpPr>
          <p:nvPr>
            <p:ph type="dt" sz="quarter" idx="1"/>
          </p:nvPr>
        </p:nvSpPr>
        <p:spPr bwMode="auto">
          <a:noFill/>
          <a:ln>
            <a:miter lim="800000"/>
            <a:headEnd/>
            <a:tailEnd/>
          </a:ln>
        </p:spPr>
        <p:txBody>
          <a:bodyPr/>
          <a:lstStyle/>
          <a:p>
            <a:r>
              <a:rPr lang="en-US"/>
              <a:t>10-18-09</a:t>
            </a:r>
          </a:p>
        </p:txBody>
      </p:sp>
      <p:sp>
        <p:nvSpPr>
          <p:cNvPr id="74758" name="Footer Placeholder 5"/>
          <p:cNvSpPr>
            <a:spLocks noGrp="1"/>
          </p:cNvSpPr>
          <p:nvPr>
            <p:ph type="ftr" sz="quarter" idx="4"/>
          </p:nvPr>
        </p:nvSpPr>
        <p:spPr bwMode="auto">
          <a:noFill/>
          <a:ln>
            <a:miter lim="800000"/>
            <a:headEnd/>
            <a:tailEnd/>
          </a:ln>
        </p:spPr>
        <p:txBody>
          <a:bodyPr/>
          <a:lstStyle/>
          <a:p>
            <a:endParaRPr lang="fr-FR"/>
          </a:p>
        </p:txBody>
      </p:sp>
    </p:spTree>
    <p:extLst>
      <p:ext uri="{BB962C8B-B14F-4D97-AF65-F5344CB8AC3E}">
        <p14:creationId xmlns:p14="http://schemas.microsoft.com/office/powerpoint/2010/main" val="15184263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a:lstStyle/>
          <a:p>
            <a:r>
              <a:rPr lang="en-US">
                <a:ea typeface="ＭＳ Ｐゴシック" charset="-128"/>
              </a:rPr>
              <a:t>Éveiller l’intérêt et le maintenir au fil de l’année scolaire</a:t>
            </a:r>
          </a:p>
          <a:p>
            <a:r>
              <a:rPr lang="en-US">
                <a:ea typeface="ＭＳ Ｐゴシック" charset="-128"/>
              </a:rPr>
              <a:t>Plusieurs stratégies, mais si possible les varier, pour rejoindre tous les élèves</a:t>
            </a:r>
          </a:p>
          <a:p>
            <a:endParaRPr lang="en-US">
              <a:ea typeface="ＭＳ Ｐゴシック" charset="-128"/>
            </a:endParaRPr>
          </a:p>
          <a:p>
            <a:r>
              <a:rPr lang="en-US">
                <a:ea typeface="ＭＳ Ｐゴシック" charset="-128"/>
              </a:rPr>
              <a:t>Créer des battements au fil du cours, les routines, etc.</a:t>
            </a:r>
          </a:p>
          <a:p>
            <a:endParaRPr lang="en-US">
              <a:ea typeface="ＭＳ Ｐゴシック" charset="-128"/>
            </a:endParaRPr>
          </a:p>
          <a:p>
            <a:r>
              <a:rPr lang="fr-CA">
                <a:ea typeface="ＭＳ Ｐゴシック" charset="-128"/>
              </a:rPr>
              <a:t>1. Privilégier les situations d’apprentissage authentiques (visites culturelles, expériences pratiques)</a:t>
            </a:r>
          </a:p>
          <a:p>
            <a:r>
              <a:rPr lang="fr-CA">
                <a:ea typeface="ＭＳ Ｐゴシック" charset="-128"/>
              </a:rPr>
              <a:t>2. Favoriser les occasions de collaboration et de réseautage entre les étudiants (prise de notes, activités collaboratives)</a:t>
            </a:r>
          </a:p>
          <a:p>
            <a:r>
              <a:rPr lang="fr-CA">
                <a:ea typeface="ＭＳ Ｐゴシック" charset="-128"/>
              </a:rPr>
              <a:t>3. Développer les outils d’autoévaluation pour les étudiants</a:t>
            </a:r>
          </a:p>
          <a:p>
            <a:endParaRPr lang="en-US">
              <a:ea typeface="ＭＳ Ｐゴシック" charset="-128"/>
            </a:endParaRPr>
          </a:p>
        </p:txBody>
      </p:sp>
      <p:sp>
        <p:nvSpPr>
          <p:cNvPr id="75780" name="Slide Number Placeholder 3"/>
          <p:cNvSpPr>
            <a:spLocks noGrp="1"/>
          </p:cNvSpPr>
          <p:nvPr>
            <p:ph type="sldNum" sz="quarter" idx="5"/>
          </p:nvPr>
        </p:nvSpPr>
        <p:spPr bwMode="auto">
          <a:noFill/>
          <a:ln>
            <a:miter lim="800000"/>
            <a:headEnd/>
            <a:tailEnd/>
          </a:ln>
        </p:spPr>
        <p:txBody>
          <a:bodyPr/>
          <a:lstStyle/>
          <a:p>
            <a:fld id="{B8276B6A-5C80-499B-9975-68E7ED80729A}" type="slidenum">
              <a:rPr lang="en-US"/>
              <a:pPr/>
              <a:t>21</a:t>
            </a:fld>
            <a:endParaRPr lang="en-US"/>
          </a:p>
        </p:txBody>
      </p:sp>
      <p:sp>
        <p:nvSpPr>
          <p:cNvPr id="75781" name="Date Placeholder 4"/>
          <p:cNvSpPr>
            <a:spLocks noGrp="1"/>
          </p:cNvSpPr>
          <p:nvPr>
            <p:ph type="dt" sz="quarter" idx="1"/>
          </p:nvPr>
        </p:nvSpPr>
        <p:spPr bwMode="auto">
          <a:noFill/>
          <a:ln>
            <a:miter lim="800000"/>
            <a:headEnd/>
            <a:tailEnd/>
          </a:ln>
        </p:spPr>
        <p:txBody>
          <a:bodyPr/>
          <a:lstStyle/>
          <a:p>
            <a:r>
              <a:rPr lang="en-US"/>
              <a:t>10-18-09</a:t>
            </a:r>
          </a:p>
        </p:txBody>
      </p:sp>
      <p:sp>
        <p:nvSpPr>
          <p:cNvPr id="75782" name="Footer Placeholder 5"/>
          <p:cNvSpPr>
            <a:spLocks noGrp="1"/>
          </p:cNvSpPr>
          <p:nvPr>
            <p:ph type="ftr" sz="quarter" idx="4"/>
          </p:nvPr>
        </p:nvSpPr>
        <p:spPr bwMode="auto">
          <a:noFill/>
          <a:ln>
            <a:miter lim="800000"/>
            <a:headEnd/>
            <a:tailEnd/>
          </a:ln>
        </p:spPr>
        <p:txBody>
          <a:bodyPr/>
          <a:lstStyle/>
          <a:p>
            <a:endParaRPr lang="fr-FR"/>
          </a:p>
        </p:txBody>
      </p:sp>
    </p:spTree>
    <p:extLst>
      <p:ext uri="{BB962C8B-B14F-4D97-AF65-F5344CB8AC3E}">
        <p14:creationId xmlns:p14="http://schemas.microsoft.com/office/powerpoint/2010/main" val="7590519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6803" name="Espace réservé des commentaires 2"/>
          <p:cNvSpPr>
            <a:spLocks noGrp="1"/>
          </p:cNvSpPr>
          <p:nvPr>
            <p:ph type="body" idx="1"/>
          </p:nvPr>
        </p:nvSpPr>
        <p:spPr bwMode="auto">
          <a:noFill/>
        </p:spPr>
        <p:txBody>
          <a:bodyPr/>
          <a:lstStyle/>
          <a:p>
            <a:endParaRPr lang="fr-CA" smtClean="0">
              <a:ea typeface="ＭＳ Ｐゴシック" charset="-128"/>
            </a:endParaRPr>
          </a:p>
        </p:txBody>
      </p:sp>
      <p:sp>
        <p:nvSpPr>
          <p:cNvPr id="76804" name="Espace réservé de la date 3"/>
          <p:cNvSpPr>
            <a:spLocks noGrp="1"/>
          </p:cNvSpPr>
          <p:nvPr>
            <p:ph type="dt" sz="quarter" idx="1"/>
          </p:nvPr>
        </p:nvSpPr>
        <p:spPr bwMode="auto">
          <a:noFill/>
          <a:ln>
            <a:miter lim="800000"/>
            <a:headEnd/>
            <a:tailEnd/>
          </a:ln>
        </p:spPr>
        <p:txBody>
          <a:bodyPr/>
          <a:lstStyle/>
          <a:p>
            <a:r>
              <a:rPr lang="en-US" smtClean="0"/>
              <a:t>10-18-09</a:t>
            </a:r>
          </a:p>
        </p:txBody>
      </p:sp>
      <p:sp>
        <p:nvSpPr>
          <p:cNvPr id="76805" name="Espace réservé du pied de page 4"/>
          <p:cNvSpPr>
            <a:spLocks noGrp="1"/>
          </p:cNvSpPr>
          <p:nvPr>
            <p:ph type="ftr" sz="quarter" idx="4"/>
          </p:nvPr>
        </p:nvSpPr>
        <p:spPr bwMode="auto">
          <a:noFill/>
          <a:ln>
            <a:miter lim="800000"/>
            <a:headEnd/>
            <a:tailEnd/>
          </a:ln>
        </p:spPr>
        <p:txBody>
          <a:bodyPr/>
          <a:lstStyle/>
          <a:p>
            <a:endParaRPr lang="fr-FR" smtClean="0"/>
          </a:p>
        </p:txBody>
      </p:sp>
      <p:sp>
        <p:nvSpPr>
          <p:cNvPr id="76806" name="Espace réservé du numéro de diapositive 5"/>
          <p:cNvSpPr>
            <a:spLocks noGrp="1"/>
          </p:cNvSpPr>
          <p:nvPr>
            <p:ph type="sldNum" sz="quarter" idx="5"/>
          </p:nvPr>
        </p:nvSpPr>
        <p:spPr bwMode="auto">
          <a:noFill/>
          <a:ln>
            <a:miter lim="800000"/>
            <a:headEnd/>
            <a:tailEnd/>
          </a:ln>
        </p:spPr>
        <p:txBody>
          <a:bodyPr/>
          <a:lstStyle/>
          <a:p>
            <a:fld id="{398B8901-7B05-4F44-9134-1602A586E652}" type="slidenum">
              <a:rPr lang="en-US"/>
              <a:pPr/>
              <a:t>22</a:t>
            </a:fld>
            <a:endParaRPr lang="en-US"/>
          </a:p>
        </p:txBody>
      </p:sp>
    </p:spTree>
    <p:extLst>
      <p:ext uri="{BB962C8B-B14F-4D97-AF65-F5344CB8AC3E}">
        <p14:creationId xmlns:p14="http://schemas.microsoft.com/office/powerpoint/2010/main" val="1322185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ln>
            <a:miter lim="800000"/>
            <a:headEnd/>
            <a:tailEnd/>
          </a:ln>
        </p:spPr>
        <p:txBody>
          <a:bodyPr/>
          <a:lstStyle/>
          <a:p>
            <a:fld id="{A1DB0905-AE95-40D3-A31C-658FEA1E8AA1}" type="slidenum">
              <a:rPr lang="en-US">
                <a:latin typeface="Arial" charset="0"/>
              </a:rPr>
              <a:pPr/>
              <a:t>2</a:t>
            </a:fld>
            <a:endParaRPr lang="en-US">
              <a:latin typeface="Arial" charset="0"/>
            </a:endParaRPr>
          </a:p>
        </p:txBody>
      </p:sp>
      <p:sp>
        <p:nvSpPr>
          <p:cNvPr id="6144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144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r>
              <a:rPr lang="fr-CA" dirty="0" smtClean="0">
                <a:latin typeface="Arial" charset="0"/>
                <a:ea typeface="ＭＳ Ｐゴシック" charset="-128"/>
              </a:rPr>
              <a:t>Dans la présentation d’aujourd’hui, nous vous proposons :</a:t>
            </a:r>
          </a:p>
          <a:p>
            <a:pPr eaLnBrk="1" hangingPunct="1">
              <a:buFontTx/>
              <a:buChar char="-"/>
            </a:pPr>
            <a:r>
              <a:rPr lang="fr-CA" dirty="0" smtClean="0">
                <a:latin typeface="Arial" charset="0"/>
                <a:ea typeface="ＭＳ Ｐゴシック" charset="-128"/>
              </a:rPr>
              <a:t> D’introduire brièvement la CUA en précisant son origine, les principaux enjeux qu’elle soulève et ses grands principes;</a:t>
            </a:r>
          </a:p>
          <a:p>
            <a:pPr eaLnBrk="1" hangingPunct="1">
              <a:buFontTx/>
              <a:buChar char="-"/>
            </a:pPr>
            <a:r>
              <a:rPr lang="fr-CA" dirty="0" smtClean="0">
                <a:latin typeface="Arial" charset="0"/>
                <a:ea typeface="ＭＳ Ｐゴシック" charset="-128"/>
              </a:rPr>
              <a:t> Nous verrons quelques exemples simples d’application de la CUA en enseignement supérieur;</a:t>
            </a:r>
          </a:p>
          <a:p>
            <a:pPr eaLnBrk="1" hangingPunct="1">
              <a:buFontTx/>
              <a:buChar char="-"/>
            </a:pPr>
            <a:r>
              <a:rPr lang="fr-CA" dirty="0" smtClean="0">
                <a:latin typeface="Arial" charset="0"/>
                <a:ea typeface="ＭＳ Ｐゴシック" charset="-128"/>
              </a:rPr>
              <a:t> Puis, un petit atelier qui vous permettra de générer et de mettre en commun vos propres exemples de la CUA; </a:t>
            </a:r>
          </a:p>
          <a:p>
            <a:pPr eaLnBrk="1" hangingPunct="1">
              <a:buFontTx/>
              <a:buChar char="-"/>
            </a:pPr>
            <a:r>
              <a:rPr lang="fr-CA" dirty="0" smtClean="0">
                <a:latin typeface="Arial" charset="0"/>
                <a:ea typeface="ＭＳ Ｐゴシック" charset="-128"/>
              </a:rPr>
              <a:t> Nous visionnerons ensuite une capsule synthèse sur la CUA;</a:t>
            </a:r>
          </a:p>
          <a:p>
            <a:pPr eaLnBrk="1" hangingPunct="1">
              <a:buFontTx/>
              <a:buChar char="-"/>
            </a:pPr>
            <a:r>
              <a:rPr lang="fr-CA" dirty="0" smtClean="0">
                <a:latin typeface="Arial" charset="0"/>
                <a:ea typeface="ＭＳ Ｐゴシック" charset="-128"/>
              </a:rPr>
              <a:t> Un quiz sur des cas de mesures d’adaptation transformées en applications de la CUA; </a:t>
            </a:r>
          </a:p>
          <a:p>
            <a:pPr eaLnBrk="1" hangingPunct="1">
              <a:buFontTx/>
              <a:buChar char="-"/>
            </a:pPr>
            <a:r>
              <a:rPr lang="fr-CA" dirty="0" smtClean="0">
                <a:latin typeface="Arial" charset="0"/>
                <a:ea typeface="ＭＳ Ｐゴシック" charset="-128"/>
              </a:rPr>
              <a:t> Période de questions. </a:t>
            </a:r>
          </a:p>
        </p:txBody>
      </p:sp>
      <p:sp>
        <p:nvSpPr>
          <p:cNvPr id="61445" name="Date Placeholder 4"/>
          <p:cNvSpPr>
            <a:spLocks noGrp="1"/>
          </p:cNvSpPr>
          <p:nvPr>
            <p:ph type="dt" sz="quarter" idx="1"/>
          </p:nvPr>
        </p:nvSpPr>
        <p:spPr bwMode="auto">
          <a:noFill/>
          <a:ln>
            <a:miter lim="800000"/>
            <a:headEnd/>
            <a:tailEnd/>
          </a:ln>
        </p:spPr>
        <p:txBody>
          <a:bodyPr/>
          <a:lstStyle/>
          <a:p>
            <a:r>
              <a:rPr lang="en-US" smtClean="0"/>
              <a:t>10-18-09</a:t>
            </a:r>
          </a:p>
        </p:txBody>
      </p:sp>
      <p:sp>
        <p:nvSpPr>
          <p:cNvPr id="61446" name="Footer Placeholder 5"/>
          <p:cNvSpPr>
            <a:spLocks noGrp="1"/>
          </p:cNvSpPr>
          <p:nvPr>
            <p:ph type="ftr" sz="quarter" idx="4"/>
          </p:nvPr>
        </p:nvSpPr>
        <p:spPr bwMode="auto">
          <a:noFill/>
          <a:ln>
            <a:miter lim="800000"/>
            <a:headEnd/>
            <a:tailEnd/>
          </a:ln>
        </p:spPr>
        <p:txBody>
          <a:bodyPr/>
          <a:lstStyle/>
          <a:p>
            <a:endParaRPr lang="fr-FR" smtClean="0"/>
          </a:p>
        </p:txBody>
      </p:sp>
    </p:spTree>
    <p:extLst>
      <p:ext uri="{BB962C8B-B14F-4D97-AF65-F5344CB8AC3E}">
        <p14:creationId xmlns:p14="http://schemas.microsoft.com/office/powerpoint/2010/main" val="1459507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3952F5D-E3D3-5746-BF64-013CE0B00D3F}" type="slidenum">
              <a:rPr lang="fr-FR" smtClean="0"/>
              <a:t>3</a:t>
            </a:fld>
            <a:endParaRPr lang="fr-FR"/>
          </a:p>
        </p:txBody>
      </p:sp>
    </p:spTree>
    <p:extLst>
      <p:ext uri="{BB962C8B-B14F-4D97-AF65-F5344CB8AC3E}">
        <p14:creationId xmlns:p14="http://schemas.microsoft.com/office/powerpoint/2010/main" val="1695084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3952F5D-E3D3-5746-BF64-013CE0B00D3F}" type="slidenum">
              <a:rPr lang="fr-FR" smtClean="0"/>
              <a:t>4</a:t>
            </a:fld>
            <a:endParaRPr lang="fr-FR"/>
          </a:p>
        </p:txBody>
      </p:sp>
    </p:spTree>
    <p:extLst>
      <p:ext uri="{BB962C8B-B14F-4D97-AF65-F5344CB8AC3E}">
        <p14:creationId xmlns:p14="http://schemas.microsoft.com/office/powerpoint/2010/main" val="406428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3952F5D-E3D3-5746-BF64-013CE0B00D3F}" type="slidenum">
              <a:rPr lang="fr-FR" smtClean="0"/>
              <a:t>6</a:t>
            </a:fld>
            <a:endParaRPr lang="fr-FR"/>
          </a:p>
        </p:txBody>
      </p:sp>
    </p:spTree>
    <p:extLst>
      <p:ext uri="{BB962C8B-B14F-4D97-AF65-F5344CB8AC3E}">
        <p14:creationId xmlns:p14="http://schemas.microsoft.com/office/powerpoint/2010/main" val="2047404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3491" name="Espace réservé des commentaires 2"/>
          <p:cNvSpPr>
            <a:spLocks noGrp="1"/>
          </p:cNvSpPr>
          <p:nvPr>
            <p:ph type="body" idx="1"/>
          </p:nvPr>
        </p:nvSpPr>
        <p:spPr bwMode="auto">
          <a:noFill/>
        </p:spPr>
        <p:txBody>
          <a:bodyPr/>
          <a:lstStyle/>
          <a:p>
            <a:endParaRPr lang="fr-CA" smtClean="0">
              <a:ea typeface="ＭＳ Ｐゴシック" charset="-128"/>
            </a:endParaRPr>
          </a:p>
        </p:txBody>
      </p:sp>
      <p:sp>
        <p:nvSpPr>
          <p:cNvPr id="63492" name="Espace réservé de la date 3"/>
          <p:cNvSpPr>
            <a:spLocks noGrp="1"/>
          </p:cNvSpPr>
          <p:nvPr>
            <p:ph type="dt" sz="quarter" idx="1"/>
          </p:nvPr>
        </p:nvSpPr>
        <p:spPr bwMode="auto">
          <a:noFill/>
          <a:ln>
            <a:miter lim="800000"/>
            <a:headEnd/>
            <a:tailEnd/>
          </a:ln>
        </p:spPr>
        <p:txBody>
          <a:bodyPr/>
          <a:lstStyle/>
          <a:p>
            <a:r>
              <a:rPr lang="en-US" smtClean="0"/>
              <a:t>10-18-09</a:t>
            </a:r>
          </a:p>
        </p:txBody>
      </p:sp>
      <p:sp>
        <p:nvSpPr>
          <p:cNvPr id="63493" name="Espace réservé du pied de page 4"/>
          <p:cNvSpPr>
            <a:spLocks noGrp="1"/>
          </p:cNvSpPr>
          <p:nvPr>
            <p:ph type="ftr" sz="quarter" idx="4"/>
          </p:nvPr>
        </p:nvSpPr>
        <p:spPr bwMode="auto">
          <a:noFill/>
          <a:ln>
            <a:miter lim="800000"/>
            <a:headEnd/>
            <a:tailEnd/>
          </a:ln>
        </p:spPr>
        <p:txBody>
          <a:bodyPr/>
          <a:lstStyle/>
          <a:p>
            <a:endParaRPr lang="fr-FR" smtClean="0"/>
          </a:p>
        </p:txBody>
      </p:sp>
      <p:sp>
        <p:nvSpPr>
          <p:cNvPr id="63494" name="Espace réservé du numéro de diapositive 5"/>
          <p:cNvSpPr>
            <a:spLocks noGrp="1"/>
          </p:cNvSpPr>
          <p:nvPr>
            <p:ph type="sldNum" sz="quarter" idx="5"/>
          </p:nvPr>
        </p:nvSpPr>
        <p:spPr bwMode="auto">
          <a:noFill/>
          <a:ln>
            <a:miter lim="800000"/>
            <a:headEnd/>
            <a:tailEnd/>
          </a:ln>
        </p:spPr>
        <p:txBody>
          <a:bodyPr/>
          <a:lstStyle/>
          <a:p>
            <a:fld id="{059E8D15-8192-40AF-A03D-F323658520E2}" type="slidenum">
              <a:rPr lang="en-US"/>
              <a:pPr/>
              <a:t>7</a:t>
            </a:fld>
            <a:endParaRPr lang="en-US"/>
          </a:p>
        </p:txBody>
      </p:sp>
    </p:spTree>
    <p:extLst>
      <p:ext uri="{BB962C8B-B14F-4D97-AF65-F5344CB8AC3E}">
        <p14:creationId xmlns:p14="http://schemas.microsoft.com/office/powerpoint/2010/main" val="836373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4515" name="Espace réservé des commentaires 2"/>
          <p:cNvSpPr>
            <a:spLocks noGrp="1"/>
          </p:cNvSpPr>
          <p:nvPr>
            <p:ph type="body" idx="1"/>
          </p:nvPr>
        </p:nvSpPr>
        <p:spPr bwMode="auto">
          <a:noFill/>
        </p:spPr>
        <p:txBody>
          <a:bodyPr/>
          <a:lstStyle/>
          <a:p>
            <a:pPr>
              <a:buFontTx/>
              <a:buChar char="•"/>
            </a:pPr>
            <a:r>
              <a:rPr lang="fr-CA" smtClean="0">
                <a:ea typeface="ＭＳ Ｐゴシック" charset="-128"/>
              </a:rPr>
              <a:t>Révéler au sens où on utilise le terme en photo</a:t>
            </a:r>
          </a:p>
          <a:p>
            <a:r>
              <a:rPr lang="fr-CA" smtClean="0">
                <a:ea typeface="ＭＳ Ｐゴシック" charset="-128"/>
              </a:rPr>
              <a:t>CKTA – VT vs moi – chant vs activité aquatique – réconforter un enfant: également compétent, tout en ayant des approches complètement différentes</a:t>
            </a:r>
          </a:p>
          <a:p>
            <a:r>
              <a:rPr lang="fr-CA" smtClean="0">
                <a:ea typeface="ＭＳ Ｐゴシック" charset="-128"/>
              </a:rPr>
              <a:t>D’ailleurs, pour ceux à qui ça parle, on utilise ici le terme « situation » dans son acception sartrienne</a:t>
            </a:r>
          </a:p>
          <a:p>
            <a:pPr>
              <a:buFontTx/>
              <a:buChar char="•"/>
            </a:pPr>
            <a:endParaRPr lang="fr-CA" smtClean="0">
              <a:ea typeface="ＭＳ Ｐゴシック" charset="-128"/>
            </a:endParaRPr>
          </a:p>
        </p:txBody>
      </p:sp>
      <p:sp>
        <p:nvSpPr>
          <p:cNvPr id="64516" name="Espace réservé de la date 3"/>
          <p:cNvSpPr>
            <a:spLocks noGrp="1"/>
          </p:cNvSpPr>
          <p:nvPr>
            <p:ph type="dt" sz="quarter" idx="1"/>
          </p:nvPr>
        </p:nvSpPr>
        <p:spPr bwMode="auto">
          <a:noFill/>
          <a:ln>
            <a:miter lim="800000"/>
            <a:headEnd/>
            <a:tailEnd/>
          </a:ln>
        </p:spPr>
        <p:txBody>
          <a:bodyPr/>
          <a:lstStyle/>
          <a:p>
            <a:r>
              <a:rPr lang="en-US" smtClean="0"/>
              <a:t>10-18-09</a:t>
            </a:r>
          </a:p>
        </p:txBody>
      </p:sp>
      <p:sp>
        <p:nvSpPr>
          <p:cNvPr id="64517" name="Espace réservé du pied de page 4"/>
          <p:cNvSpPr>
            <a:spLocks noGrp="1"/>
          </p:cNvSpPr>
          <p:nvPr>
            <p:ph type="ftr" sz="quarter" idx="4"/>
          </p:nvPr>
        </p:nvSpPr>
        <p:spPr bwMode="auto">
          <a:noFill/>
          <a:ln>
            <a:miter lim="800000"/>
            <a:headEnd/>
            <a:tailEnd/>
          </a:ln>
        </p:spPr>
        <p:txBody>
          <a:bodyPr/>
          <a:lstStyle/>
          <a:p>
            <a:endParaRPr lang="fr-FR" smtClean="0"/>
          </a:p>
        </p:txBody>
      </p:sp>
      <p:sp>
        <p:nvSpPr>
          <p:cNvPr id="64518" name="Espace réservé du numéro de diapositive 5"/>
          <p:cNvSpPr>
            <a:spLocks noGrp="1"/>
          </p:cNvSpPr>
          <p:nvPr>
            <p:ph type="sldNum" sz="quarter" idx="5"/>
          </p:nvPr>
        </p:nvSpPr>
        <p:spPr bwMode="auto">
          <a:noFill/>
          <a:ln>
            <a:miter lim="800000"/>
            <a:headEnd/>
            <a:tailEnd/>
          </a:ln>
        </p:spPr>
        <p:txBody>
          <a:bodyPr/>
          <a:lstStyle/>
          <a:p>
            <a:fld id="{00BD36F5-ED1B-4E20-A909-6B36804A5C27}" type="slidenum">
              <a:rPr lang="en-US"/>
              <a:pPr/>
              <a:t>8</a:t>
            </a:fld>
            <a:endParaRPr lang="en-US"/>
          </a:p>
        </p:txBody>
      </p:sp>
    </p:spTree>
    <p:extLst>
      <p:ext uri="{BB962C8B-B14F-4D97-AF65-F5344CB8AC3E}">
        <p14:creationId xmlns:p14="http://schemas.microsoft.com/office/powerpoint/2010/main" val="1537647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5539" name="Rectangle 2"/>
          <p:cNvSpPr>
            <a:spLocks noGrp="1" noChangeArrowheads="1"/>
          </p:cNvSpPr>
          <p:nvPr>
            <p:ph type="body" idx="1"/>
          </p:nvPr>
        </p:nvSpPr>
        <p:spPr bwMode="auto">
          <a:noFill/>
        </p:spPr>
        <p:txBody>
          <a:bodyPr/>
          <a:lstStyle/>
          <a:p>
            <a:pPr eaLnBrk="1" hangingPunct="1"/>
            <a:r>
              <a:rPr lang="fr-CA" sz="1400" dirty="0" smtClean="0">
                <a:latin typeface="Lucida Grande" charset="0"/>
                <a:ea typeface="ＭＳ Ｐゴシック" charset="-128"/>
                <a:sym typeface="Lucida Grande" charset="0"/>
              </a:rPr>
              <a:t>Approche « médicale »: l’accès est assuré via les accommodements individuels, la rétroaction est spécifique et personnalisée, la responsabilité est individuelle. Le conseiller vise l’intégration de l’étudiant à l’environnement scolaire par la médiation entre celui-ci et les enseignants. </a:t>
            </a:r>
          </a:p>
          <a:p>
            <a:pPr eaLnBrk="1" hangingPunct="1"/>
            <a:endParaRPr lang="fr-CA" sz="1400" dirty="0" smtClean="0">
              <a:latin typeface="Lucida Grande" charset="0"/>
              <a:ea typeface="ＭＳ Ｐゴシック" charset="-128"/>
              <a:sym typeface="Lucida Grande" charset="0"/>
            </a:endParaRPr>
          </a:p>
          <a:p>
            <a:pPr eaLnBrk="1" hangingPunct="1"/>
            <a:r>
              <a:rPr lang="fr-CA" sz="1400" dirty="0" smtClean="0">
                <a:latin typeface="Lucida Grande" charset="0"/>
                <a:ea typeface="ＭＳ Ｐゴシック" charset="-128"/>
                <a:sym typeface="Lucida Grande" charset="0"/>
              </a:rPr>
              <a:t>Approche « sociale », UD-UDL: les barrières sont situées dans l’environnement, (le problème n’est pas individuel) et l’accès est pensé en amont, selon une perspective proactive, inclusive et durable, entre autres grâce à la planification de l’apprentissage. </a:t>
            </a:r>
          </a:p>
          <a:p>
            <a:pPr eaLnBrk="1" hangingPunct="1"/>
            <a:endParaRPr lang="fr-CA" sz="1400" dirty="0" smtClean="0">
              <a:latin typeface="Lucida Grande" charset="0"/>
              <a:ea typeface="ＭＳ Ｐゴシック" charset="-128"/>
              <a:sym typeface="Lucida Grande" charset="0"/>
            </a:endParaRPr>
          </a:p>
          <a:p>
            <a:pPr eaLnBrk="1" hangingPunct="1"/>
            <a:r>
              <a:rPr lang="fr-CA" sz="1400" dirty="0" smtClean="0">
                <a:latin typeface="Lucida Grande" charset="0"/>
                <a:ea typeface="ＭＳ Ｐゴシック" charset="-128"/>
                <a:sym typeface="Lucida Grande" charset="0"/>
              </a:rPr>
              <a:t>Mais, il ne faut pas oublier qu’il s’agit toujours d’une interaction, d’un point de vue sociologique, entre l’individu et l’environnement, ce qui rappelle que les accommodements individuels ne disparaitront pas forcément avec la CUA, mais ne seront plus le pivot de l’inclusion. </a:t>
            </a:r>
          </a:p>
        </p:txBody>
      </p:sp>
    </p:spTree>
    <p:extLst>
      <p:ext uri="{BB962C8B-B14F-4D97-AF65-F5344CB8AC3E}">
        <p14:creationId xmlns:p14="http://schemas.microsoft.com/office/powerpoint/2010/main" val="815202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ln>
            <a:miter lim="800000"/>
            <a:headEnd/>
            <a:tailEnd/>
          </a:ln>
        </p:spPr>
        <p:txBody>
          <a:bodyPr/>
          <a:lstStyle/>
          <a:p>
            <a:fld id="{24D21EBA-56DD-43B5-B98A-3AB8DC203989}" type="slidenum">
              <a:rPr lang="en-US">
                <a:latin typeface="Arial" charset="0"/>
              </a:rPr>
              <a:pPr/>
              <a:t>13</a:t>
            </a:fld>
            <a:endParaRPr lang="en-US">
              <a:latin typeface="Arial" charset="0"/>
            </a:endParaRPr>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4" name="Rectangle 3"/>
          <p:cNvSpPr>
            <a:spLocks noGrp="1" noChangeArrowheads="1"/>
          </p:cNvSpPr>
          <p:nvPr>
            <p:ph type="body" idx="1"/>
          </p:nvPr>
        </p:nvSpPr>
        <p:spPr bwMode="auto">
          <a:noFill/>
        </p:spPr>
        <p:txBody>
          <a:bodyPr/>
          <a:lstStyle/>
          <a:p>
            <a:pPr eaLnBrk="1" fontAlgn="t" hangingPunct="1">
              <a:lnSpc>
                <a:spcPct val="90000"/>
              </a:lnSpc>
            </a:pPr>
            <a:r>
              <a:rPr lang="en-US" smtClean="0">
                <a:solidFill>
                  <a:srgbClr val="000000"/>
                </a:solidFill>
                <a:latin typeface="Arial" charset="0"/>
                <a:ea typeface="ＭＳ Ｐゴシック" charset="-128"/>
                <a:cs typeface="Times New Roman" charset="0"/>
              </a:rPr>
              <a:t>Afin de bien comprendre le concept de CUA, nous devons revenir un peu en arrière et remonter aux origines du concept de Universal design, issu du monde de l’architecture, et plus particulièrement des travaux de Ron Mace de l’Université de Caroline du Nord dans les années 1970. </a:t>
            </a:r>
          </a:p>
          <a:p>
            <a:pPr eaLnBrk="1" fontAlgn="t" hangingPunct="1">
              <a:lnSpc>
                <a:spcPct val="90000"/>
              </a:lnSpc>
            </a:pPr>
            <a:endParaRPr lang="en-US" smtClean="0">
              <a:solidFill>
                <a:srgbClr val="000000"/>
              </a:solidFill>
              <a:latin typeface="Arial" charset="0"/>
              <a:ea typeface="ＭＳ Ｐゴシック" charset="-128"/>
              <a:cs typeface="Times New Roman" charset="0"/>
            </a:endParaRPr>
          </a:p>
          <a:p>
            <a:pPr eaLnBrk="1" hangingPunct="1">
              <a:lnSpc>
                <a:spcPct val="90000"/>
              </a:lnSpc>
            </a:pPr>
            <a:r>
              <a:rPr lang="fr-FR" smtClean="0">
                <a:latin typeface="Helvetica" charset="0"/>
                <a:ea typeface="ＭＳ Ｐゴシック" charset="-128"/>
                <a:cs typeface="Helvetica" charset="0"/>
                <a:sym typeface="Helvetica" charset="0"/>
              </a:rPr>
              <a:t>Celui-ci pointe l’importance de penser aux besoins particuliers (handicaps physiques au départ: déficiences visuelles, mobilité réduite) en amont de la construction des bâtiments et du mobilier urbain plutôt que d’attendre d’éventuelles demandes avant de prévoir des ajouts aux structures en place. Moins de coûts également parce que design proactif prévoit ces options au départ.</a:t>
            </a:r>
          </a:p>
          <a:p>
            <a:pPr eaLnBrk="1" hangingPunct="1">
              <a:lnSpc>
                <a:spcPct val="90000"/>
              </a:lnSpc>
            </a:pPr>
            <a:endParaRPr lang="fr-FR" smtClean="0">
              <a:latin typeface="Helvetica" charset="0"/>
              <a:ea typeface="ＭＳ Ｐゴシック" charset="-128"/>
              <a:cs typeface="Helvetica" charset="0"/>
              <a:sym typeface="Helvetica" charset="0"/>
            </a:endParaRPr>
          </a:p>
          <a:p>
            <a:pPr eaLnBrk="1" hangingPunct="1">
              <a:lnSpc>
                <a:spcPct val="90000"/>
              </a:lnSpc>
            </a:pPr>
            <a:r>
              <a:rPr lang="fr-FR" smtClean="0">
                <a:latin typeface="Helvetica" charset="0"/>
                <a:ea typeface="ＭＳ Ｐゴシック" charset="-128"/>
                <a:cs typeface="Helvetica" charset="0"/>
                <a:sym typeface="Helvetica" charset="0"/>
              </a:rPr>
              <a:t>Constat: ce qui favorise l’accès des uns aide aussi les autres… </a:t>
            </a:r>
          </a:p>
          <a:p>
            <a:pPr eaLnBrk="1" hangingPunct="1">
              <a:lnSpc>
                <a:spcPct val="90000"/>
              </a:lnSpc>
            </a:pPr>
            <a:r>
              <a:rPr lang="fr-FR" smtClean="0">
                <a:latin typeface="Helvetica" charset="0"/>
                <a:ea typeface="ＭＳ Ｐゴシック" charset="-128"/>
                <a:cs typeface="Helvetica" charset="0"/>
                <a:sym typeface="Helvetica" charset="0"/>
              </a:rPr>
              <a:t>Ex. poussettes et rampe d’accès.</a:t>
            </a:r>
          </a:p>
          <a:p>
            <a:pPr eaLnBrk="1" hangingPunct="1">
              <a:lnSpc>
                <a:spcPct val="90000"/>
              </a:lnSpc>
            </a:pPr>
            <a:endParaRPr lang="fr-FR" smtClean="0">
              <a:latin typeface="Helvetica" charset="0"/>
              <a:ea typeface="ＭＳ Ｐゴシック" charset="-128"/>
              <a:cs typeface="Helvetica" charset="0"/>
              <a:sym typeface="Helvetica" charset="0"/>
            </a:endParaRPr>
          </a:p>
          <a:p>
            <a:pPr eaLnBrk="1" hangingPunct="1">
              <a:lnSpc>
                <a:spcPct val="90000"/>
              </a:lnSpc>
            </a:pPr>
            <a:r>
              <a:rPr lang="fr-FR" smtClean="0">
                <a:latin typeface="Helvetica" charset="0"/>
                <a:ea typeface="ＭＳ Ｐゴシック" charset="-128"/>
                <a:cs typeface="Helvetica" charset="0"/>
                <a:sym typeface="Helvetica" charset="0"/>
              </a:rPr>
              <a:t>La BD illustre les avantages pour tous du UD: un jeune garçon en fauteuil roulant demande à l’homme qui déneige l’entrée de l’école s’il peut pelleter la rampe d’accès, mais celui-ci lui répond d’attendre après qu’il ait dégagé l’escalier pour les autres élèves. Le garçon lui répond alors que s’il s’occupait avant de la rampe, tout le monde pourrait accéder à l’école en même temps! Qui plus est, la rampe est plus facile à déneiger! Cela résume bien l’intention du UD. </a:t>
            </a:r>
          </a:p>
        </p:txBody>
      </p:sp>
      <p:sp>
        <p:nvSpPr>
          <p:cNvPr id="66565" name="Date Placeholder 4"/>
          <p:cNvSpPr>
            <a:spLocks noGrp="1"/>
          </p:cNvSpPr>
          <p:nvPr>
            <p:ph type="dt" sz="quarter" idx="1"/>
          </p:nvPr>
        </p:nvSpPr>
        <p:spPr bwMode="auto">
          <a:noFill/>
          <a:ln>
            <a:miter lim="800000"/>
            <a:headEnd/>
            <a:tailEnd/>
          </a:ln>
        </p:spPr>
        <p:txBody>
          <a:bodyPr/>
          <a:lstStyle/>
          <a:p>
            <a:r>
              <a:rPr lang="en-US" smtClean="0"/>
              <a:t>10-18-09</a:t>
            </a:r>
          </a:p>
        </p:txBody>
      </p:sp>
      <p:sp>
        <p:nvSpPr>
          <p:cNvPr id="66566" name="Footer Placeholder 5"/>
          <p:cNvSpPr>
            <a:spLocks noGrp="1"/>
          </p:cNvSpPr>
          <p:nvPr>
            <p:ph type="ftr" sz="quarter" idx="4"/>
          </p:nvPr>
        </p:nvSpPr>
        <p:spPr bwMode="auto">
          <a:noFill/>
          <a:ln>
            <a:miter lim="800000"/>
            <a:headEnd/>
            <a:tailEnd/>
          </a:ln>
        </p:spPr>
        <p:txBody>
          <a:bodyPr/>
          <a:lstStyle/>
          <a:p>
            <a:endParaRPr lang="fr-FR" smtClean="0"/>
          </a:p>
        </p:txBody>
      </p:sp>
    </p:spTree>
    <p:extLst>
      <p:ext uri="{BB962C8B-B14F-4D97-AF65-F5344CB8AC3E}">
        <p14:creationId xmlns:p14="http://schemas.microsoft.com/office/powerpoint/2010/main" val="1271924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Cliquez et modifiez le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13E2C682-2CCC-BF4A-B13D-0576EE45BF54}" type="datetimeFigureOut">
              <a:rPr lang="fr-FR" smtClean="0"/>
              <a:t>22/03/2017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F0D1BCC-6D80-B441-9B0F-15EE068B0928}" type="slidenum">
              <a:rPr lang="fr-FR" smtClean="0"/>
              <a:t>‹#›</a:t>
            </a:fld>
            <a:endParaRPr lang="fr-FR"/>
          </a:p>
        </p:txBody>
      </p:sp>
    </p:spTree>
    <p:extLst>
      <p:ext uri="{BB962C8B-B14F-4D97-AF65-F5344CB8AC3E}">
        <p14:creationId xmlns:p14="http://schemas.microsoft.com/office/powerpoint/2010/main" val="317617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3E2C682-2CCC-BF4A-B13D-0576EE45BF54}" type="datetimeFigureOut">
              <a:rPr lang="fr-FR" smtClean="0"/>
              <a:t>22/03/2017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F0D1BCC-6D80-B441-9B0F-15EE068B0928}" type="slidenum">
              <a:rPr lang="fr-FR" smtClean="0"/>
              <a:t>‹#›</a:t>
            </a:fld>
            <a:endParaRPr lang="fr-FR"/>
          </a:p>
        </p:txBody>
      </p:sp>
    </p:spTree>
    <p:extLst>
      <p:ext uri="{BB962C8B-B14F-4D97-AF65-F5344CB8AC3E}">
        <p14:creationId xmlns:p14="http://schemas.microsoft.com/office/powerpoint/2010/main" val="1966205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3E2C682-2CCC-BF4A-B13D-0576EE45BF54}" type="datetimeFigureOut">
              <a:rPr lang="fr-FR" smtClean="0"/>
              <a:t>22/03/2017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F0D1BCC-6D80-B441-9B0F-15EE068B0928}" type="slidenum">
              <a:rPr lang="fr-FR" smtClean="0"/>
              <a:t>‹#›</a:t>
            </a:fld>
            <a:endParaRPr lang="fr-FR"/>
          </a:p>
        </p:txBody>
      </p:sp>
    </p:spTree>
    <p:extLst>
      <p:ext uri="{BB962C8B-B14F-4D97-AF65-F5344CB8AC3E}">
        <p14:creationId xmlns:p14="http://schemas.microsoft.com/office/powerpoint/2010/main" val="532436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3E2C682-2CCC-BF4A-B13D-0576EE45BF54}" type="datetimeFigureOut">
              <a:rPr lang="fr-FR" smtClean="0"/>
              <a:t>22/03/2017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F0D1BCC-6D80-B441-9B0F-15EE068B0928}" type="slidenum">
              <a:rPr lang="fr-FR" smtClean="0"/>
              <a:t>‹#›</a:t>
            </a:fld>
            <a:endParaRPr lang="fr-FR"/>
          </a:p>
        </p:txBody>
      </p:sp>
    </p:spTree>
    <p:extLst>
      <p:ext uri="{BB962C8B-B14F-4D97-AF65-F5344CB8AC3E}">
        <p14:creationId xmlns:p14="http://schemas.microsoft.com/office/powerpoint/2010/main" val="1700106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Cliquez et modifiez le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13E2C682-2CCC-BF4A-B13D-0576EE45BF54}" type="datetimeFigureOut">
              <a:rPr lang="fr-FR" smtClean="0"/>
              <a:t>22/03/2017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F0D1BCC-6D80-B441-9B0F-15EE068B0928}" type="slidenum">
              <a:rPr lang="fr-FR" smtClean="0"/>
              <a:t>‹#›</a:t>
            </a:fld>
            <a:endParaRPr lang="fr-FR"/>
          </a:p>
        </p:txBody>
      </p:sp>
    </p:spTree>
    <p:extLst>
      <p:ext uri="{BB962C8B-B14F-4D97-AF65-F5344CB8AC3E}">
        <p14:creationId xmlns:p14="http://schemas.microsoft.com/office/powerpoint/2010/main" val="1424358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3E2C682-2CCC-BF4A-B13D-0576EE45BF54}" type="datetimeFigureOut">
              <a:rPr lang="fr-FR" smtClean="0"/>
              <a:t>22/03/2017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F0D1BCC-6D80-B441-9B0F-15EE068B0928}" type="slidenum">
              <a:rPr lang="fr-FR" smtClean="0"/>
              <a:t>‹#›</a:t>
            </a:fld>
            <a:endParaRPr lang="fr-FR"/>
          </a:p>
        </p:txBody>
      </p:sp>
    </p:spTree>
    <p:extLst>
      <p:ext uri="{BB962C8B-B14F-4D97-AF65-F5344CB8AC3E}">
        <p14:creationId xmlns:p14="http://schemas.microsoft.com/office/powerpoint/2010/main" val="1190928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Cliquez et modifiez le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3E2C682-2CCC-BF4A-B13D-0576EE45BF54}" type="datetimeFigureOut">
              <a:rPr lang="fr-FR" smtClean="0"/>
              <a:t>22/03/2017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F0D1BCC-6D80-B441-9B0F-15EE068B0928}" type="slidenum">
              <a:rPr lang="fr-FR" smtClean="0"/>
              <a:t>‹#›</a:t>
            </a:fld>
            <a:endParaRPr lang="fr-FR"/>
          </a:p>
        </p:txBody>
      </p:sp>
    </p:spTree>
    <p:extLst>
      <p:ext uri="{BB962C8B-B14F-4D97-AF65-F5344CB8AC3E}">
        <p14:creationId xmlns:p14="http://schemas.microsoft.com/office/powerpoint/2010/main" val="1384146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13E2C682-2CCC-BF4A-B13D-0576EE45BF54}" type="datetimeFigureOut">
              <a:rPr lang="fr-FR" smtClean="0"/>
              <a:t>22/03/2017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F0D1BCC-6D80-B441-9B0F-15EE068B0928}" type="slidenum">
              <a:rPr lang="fr-FR" smtClean="0"/>
              <a:t>‹#›</a:t>
            </a:fld>
            <a:endParaRPr lang="fr-FR"/>
          </a:p>
        </p:txBody>
      </p:sp>
    </p:spTree>
    <p:extLst>
      <p:ext uri="{BB962C8B-B14F-4D97-AF65-F5344CB8AC3E}">
        <p14:creationId xmlns:p14="http://schemas.microsoft.com/office/powerpoint/2010/main" val="1805277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3E2C682-2CCC-BF4A-B13D-0576EE45BF54}" type="datetimeFigureOut">
              <a:rPr lang="fr-FR" smtClean="0"/>
              <a:t>22/03/2017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F0D1BCC-6D80-B441-9B0F-15EE068B0928}" type="slidenum">
              <a:rPr lang="fr-FR" smtClean="0"/>
              <a:t>‹#›</a:t>
            </a:fld>
            <a:endParaRPr lang="fr-FR"/>
          </a:p>
        </p:txBody>
      </p:sp>
    </p:spTree>
    <p:extLst>
      <p:ext uri="{BB962C8B-B14F-4D97-AF65-F5344CB8AC3E}">
        <p14:creationId xmlns:p14="http://schemas.microsoft.com/office/powerpoint/2010/main" val="1643725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Cliquez et modifiez le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3E2C682-2CCC-BF4A-B13D-0576EE45BF54}" type="datetimeFigureOut">
              <a:rPr lang="fr-FR" smtClean="0"/>
              <a:t>22/03/2017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F0D1BCC-6D80-B441-9B0F-15EE068B0928}" type="slidenum">
              <a:rPr lang="fr-FR" smtClean="0"/>
              <a:t>‹#›</a:t>
            </a:fld>
            <a:endParaRPr lang="fr-FR"/>
          </a:p>
        </p:txBody>
      </p:sp>
    </p:spTree>
    <p:extLst>
      <p:ext uri="{BB962C8B-B14F-4D97-AF65-F5344CB8AC3E}">
        <p14:creationId xmlns:p14="http://schemas.microsoft.com/office/powerpoint/2010/main" val="864507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Cliquez et modifiez le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3E2C682-2CCC-BF4A-B13D-0576EE45BF54}" type="datetimeFigureOut">
              <a:rPr lang="fr-FR" smtClean="0"/>
              <a:t>22/03/2017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F0D1BCC-6D80-B441-9B0F-15EE068B0928}" type="slidenum">
              <a:rPr lang="fr-FR" smtClean="0"/>
              <a:t>‹#›</a:t>
            </a:fld>
            <a:endParaRPr lang="fr-FR"/>
          </a:p>
        </p:txBody>
      </p:sp>
    </p:spTree>
    <p:extLst>
      <p:ext uri="{BB962C8B-B14F-4D97-AF65-F5344CB8AC3E}">
        <p14:creationId xmlns:p14="http://schemas.microsoft.com/office/powerpoint/2010/main" val="204819310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E2C682-2CCC-BF4A-B13D-0576EE45BF54}" type="datetimeFigureOut">
              <a:rPr lang="fr-FR" smtClean="0"/>
              <a:t>22/03/2017</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0D1BCC-6D80-B441-9B0F-15EE068B0928}" type="slidenum">
              <a:rPr lang="fr-FR" smtClean="0"/>
              <a:t>‹#›</a:t>
            </a:fld>
            <a:endParaRPr lang="fr-FR"/>
          </a:p>
        </p:txBody>
      </p:sp>
    </p:spTree>
    <p:extLst>
      <p:ext uri="{BB962C8B-B14F-4D97-AF65-F5344CB8AC3E}">
        <p14:creationId xmlns:p14="http://schemas.microsoft.com/office/powerpoint/2010/main" val="1740928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jpeg"/><Relationship Id="rId6"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3" Type="http://schemas.openxmlformats.org/officeDocument/2006/relationships/hyperlink" Target="http://www.oln.org/ILT/ada/Fame/udl/v2_17_161_71.html" TargetMode="External"/><Relationship Id="rId4" Type="http://schemas.openxmlformats.org/officeDocument/2006/relationships/image" Target="../media/image15.jpeg"/><Relationship Id="rId1" Type="http://schemas.openxmlformats.org/officeDocument/2006/relationships/slideLayout" Target="../slideLayouts/slideLayout10.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3" Type="http://schemas.openxmlformats.org/officeDocument/2006/relationships/hyperlink" Target="http://www.oln.org/ILT/ada/Fame/udl/v2_17_161_71.html" TargetMode="External"/><Relationship Id="rId4" Type="http://schemas.openxmlformats.org/officeDocument/2006/relationships/image" Target="../media/image15.jpeg"/><Relationship Id="rId1" Type="http://schemas.openxmlformats.org/officeDocument/2006/relationships/slideLayout" Target="../slideLayouts/slideLayout10.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 Id="rId6" Type="http://schemas.openxmlformats.org/officeDocument/2006/relationships/hyperlink" Target="http://www.udlcenter.org/aboutudl/udlguidelines" TargetMode="Externa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hyperlink" Target="http://pcua.ca/les-3-principes/principe-3/p3-exemples-pratiques" TargetMode="External"/><Relationship Id="rId4" Type="http://schemas.openxmlformats.org/officeDocument/2006/relationships/hyperlink" Target="http://www.pcua.ca)/" TargetMode="External"/><Relationship Id="rId1" Type="http://schemas.openxmlformats.org/officeDocument/2006/relationships/slideLayout" Target="../slideLayouts/slideLayout6.xml"/><Relationship Id="rId2" Type="http://schemas.openxmlformats.org/officeDocument/2006/relationships/image" Target="../media/image21.tif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udluniverse.com/"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www.crispesh.com/" TargetMode="External"/><Relationship Id="rId4" Type="http://schemas.openxmlformats.org/officeDocument/2006/relationships/hyperlink" Target="http://www.pcua.ca/" TargetMode="External"/><Relationship Id="rId1" Type="http://schemas.openxmlformats.org/officeDocument/2006/relationships/slideLayout" Target="../slideLayouts/slideLayout2.xml"/><Relationship Id="rId2" Type="http://schemas.openxmlformats.org/officeDocument/2006/relationships/hyperlink" Target="mailto:pturcotte@cvm.qc.ca"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www.acpq.net/IMG/pdf/rapport-acpq-gbergeron-2015-final.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a:xfrm>
            <a:off x="1943100" y="712079"/>
            <a:ext cx="8382000" cy="3200400"/>
          </a:xfrm>
        </p:spPr>
        <p:txBody>
          <a:bodyPr>
            <a:normAutofit fontScale="90000"/>
          </a:bodyPr>
          <a:lstStyle/>
          <a:p>
            <a:pPr algn="ctr" eaLnBrk="1" hangingPunct="1"/>
            <a:r>
              <a:rPr lang="fr-CA" sz="4000" dirty="0">
                <a:ea typeface="ＭＳ Ｐゴシック" charset="-128"/>
              </a:rPr>
              <a:t/>
            </a:r>
            <a:br>
              <a:rPr lang="fr-CA" sz="4000" dirty="0">
                <a:ea typeface="ＭＳ Ｐゴシック" charset="-128"/>
              </a:rPr>
            </a:br>
            <a:r>
              <a:rPr lang="fr-CA" sz="4000" dirty="0">
                <a:ea typeface="ＭＳ Ｐゴシック" charset="-128"/>
              </a:rPr>
              <a:t/>
            </a:r>
            <a:br>
              <a:rPr lang="fr-CA" sz="4000" dirty="0">
                <a:ea typeface="ＭＳ Ｐゴシック" charset="-128"/>
              </a:rPr>
            </a:br>
            <a:r>
              <a:rPr lang="fr-CA" sz="4000" dirty="0" smtClean="0">
                <a:ea typeface="ＭＳ Ｐゴシック" charset="-128"/>
              </a:rPr>
              <a:t>La Conception universelle de l’apprentissage: un cadre pour répondre aux besoins des étudiants</a:t>
            </a:r>
            <a:r>
              <a:rPr lang="fr-CA" sz="4000" dirty="0" smtClean="0">
                <a:ea typeface="ＭＳ Ｐゴシック" charset="-128"/>
              </a:rPr>
              <a:t/>
            </a:r>
            <a:br>
              <a:rPr lang="fr-CA" sz="4000" dirty="0" smtClean="0">
                <a:ea typeface="ＭＳ Ｐゴシック" charset="-128"/>
              </a:rPr>
            </a:br>
            <a:r>
              <a:rPr lang="fr-CA" sz="4000" dirty="0" smtClean="0">
                <a:ea typeface="ＭＳ Ｐゴシック" charset="-128"/>
              </a:rPr>
              <a:t/>
            </a:r>
            <a:br>
              <a:rPr lang="fr-CA" sz="4000" dirty="0" smtClean="0">
                <a:ea typeface="ＭＳ Ｐゴシック" charset="-128"/>
              </a:rPr>
            </a:br>
            <a:r>
              <a:rPr lang="fr-CA" sz="3000" i="1" dirty="0" smtClean="0">
                <a:ea typeface="ＭＳ Ｐゴシック" charset="-128"/>
              </a:rPr>
              <a:t>Collège international Sainte-Anne,  22 mars 2017</a:t>
            </a:r>
            <a:r>
              <a:rPr lang="fr-CA" sz="4000" dirty="0">
                <a:ea typeface="ＭＳ Ｐゴシック" charset="-128"/>
              </a:rPr>
              <a:t/>
            </a:r>
            <a:br>
              <a:rPr lang="fr-CA" sz="4000" dirty="0">
                <a:ea typeface="ＭＳ Ｐゴシック" charset="-128"/>
              </a:rPr>
            </a:br>
            <a:r>
              <a:rPr lang="fr-CA" sz="4000" dirty="0">
                <a:ea typeface="ＭＳ Ｐゴシック" charset="-128"/>
              </a:rPr>
              <a:t/>
            </a:r>
            <a:br>
              <a:rPr lang="fr-CA" sz="4000" dirty="0">
                <a:ea typeface="ＭＳ Ｐゴシック" charset="-128"/>
              </a:rPr>
            </a:br>
            <a:r>
              <a:rPr lang="fr-CA" sz="1400" dirty="0">
                <a:ea typeface="ＭＳ Ｐゴシック" charset="-128"/>
              </a:rPr>
              <a:t>PAUL TURCOTTE, ENSEIGNANT-CHERCHEUR, </a:t>
            </a:r>
            <a:r>
              <a:rPr lang="fr-CA" sz="1400" dirty="0" smtClean="0">
                <a:ea typeface="ＭＳ Ｐゴシック" charset="-128"/>
              </a:rPr>
              <a:t>CRISPESH</a:t>
            </a:r>
            <a:endParaRPr lang="fr-CA" sz="4000" dirty="0">
              <a:ea typeface="ＭＳ Ｐゴシック" charset="-128"/>
            </a:endParaRPr>
          </a:p>
        </p:txBody>
      </p:sp>
      <p:sp>
        <p:nvSpPr>
          <p:cNvPr id="8195" name="Subtitle 2"/>
          <p:cNvSpPr>
            <a:spLocks noGrp="1"/>
          </p:cNvSpPr>
          <p:nvPr>
            <p:ph type="subTitle" idx="1"/>
          </p:nvPr>
        </p:nvSpPr>
        <p:spPr>
          <a:xfrm>
            <a:off x="2950790" y="4074023"/>
            <a:ext cx="6705600" cy="685800"/>
          </a:xfrm>
        </p:spPr>
        <p:txBody>
          <a:bodyPr/>
          <a:lstStyle/>
          <a:p>
            <a:pPr eaLnBrk="1" hangingPunct="1">
              <a:lnSpc>
                <a:spcPct val="80000"/>
              </a:lnSpc>
              <a:spcBef>
                <a:spcPct val="0"/>
              </a:spcBef>
            </a:pPr>
            <a:r>
              <a:rPr lang="fr-CA" sz="2200" dirty="0">
                <a:ea typeface="ＭＳ Ｐゴシック" charset="-128"/>
              </a:rPr>
              <a:t>Une approche et des stratégies </a:t>
            </a:r>
          </a:p>
          <a:p>
            <a:pPr eaLnBrk="1" hangingPunct="1">
              <a:lnSpc>
                <a:spcPct val="80000"/>
              </a:lnSpc>
              <a:spcBef>
                <a:spcPct val="0"/>
              </a:spcBef>
            </a:pPr>
            <a:r>
              <a:rPr lang="fr-CA" sz="2200" dirty="0">
                <a:ea typeface="ＭＳ Ｐゴシック" charset="-128"/>
              </a:rPr>
              <a:t>éducatives pour tous les étudiants</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4077" y="4847129"/>
            <a:ext cx="4514850" cy="1396039"/>
          </a:xfrm>
          <a:prstGeom prst="rect">
            <a:avLst/>
          </a:prstGeom>
        </p:spPr>
      </p:pic>
    </p:spTree>
    <p:extLst>
      <p:ext uri="{BB962C8B-B14F-4D97-AF65-F5344CB8AC3E}">
        <p14:creationId xmlns:p14="http://schemas.microsoft.com/office/powerpoint/2010/main" val="1420052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p:cNvSpPr>
            <a:spLocks noGrp="1"/>
          </p:cNvSpPr>
          <p:nvPr>
            <p:ph type="title"/>
          </p:nvPr>
        </p:nvSpPr>
        <p:spPr>
          <a:xfrm>
            <a:off x="2136775" y="228600"/>
            <a:ext cx="8153400" cy="990600"/>
          </a:xfrm>
        </p:spPr>
        <p:txBody>
          <a:bodyPr/>
          <a:lstStyle/>
          <a:p>
            <a:r>
              <a:rPr lang="fr-FR" dirty="0" smtClean="0">
                <a:ea typeface="ＭＳ Ｐゴシック" charset="-128"/>
              </a:rPr>
              <a:t>Agir sur ce qui nous appartient</a:t>
            </a:r>
          </a:p>
        </p:txBody>
      </p:sp>
      <p:pic>
        <p:nvPicPr>
          <p:cNvPr id="18435" name="Espace réservé du contenu 5" descr="JB-Bernaz-Laser-Mondiaux-2010-par-Paul-Wyeth-1.jpg"/>
          <p:cNvPicPr>
            <a:picLocks noGrp="1" noChangeAspect="1"/>
          </p:cNvPicPr>
          <p:nvPr>
            <p:ph sz="quarter" idx="1"/>
          </p:nvPr>
        </p:nvPicPr>
        <p:blipFill>
          <a:blip r:embed="rId2"/>
          <a:srcRect l="-10452" r="-10452"/>
          <a:stretch>
            <a:fillRect/>
          </a:stretch>
        </p:blipFill>
        <p:spPr>
          <a:xfrm>
            <a:off x="2667001" y="1600201"/>
            <a:ext cx="6931025" cy="3821113"/>
          </a:xfrm>
        </p:spPr>
      </p:pic>
      <p:sp>
        <p:nvSpPr>
          <p:cNvPr id="18436" name="ZoneTexte 3"/>
          <p:cNvSpPr txBox="1">
            <a:spLocks noChangeArrowheads="1"/>
          </p:cNvSpPr>
          <p:nvPr/>
        </p:nvSpPr>
        <p:spPr bwMode="auto">
          <a:xfrm>
            <a:off x="1828801" y="5943600"/>
            <a:ext cx="8461375" cy="369888"/>
          </a:xfrm>
          <a:prstGeom prst="rect">
            <a:avLst/>
          </a:prstGeom>
          <a:noFill/>
          <a:ln w="9525">
            <a:noFill/>
            <a:miter lim="800000"/>
            <a:headEnd/>
            <a:tailEnd/>
          </a:ln>
        </p:spPr>
        <p:txBody>
          <a:bodyPr>
            <a:spAutoFit/>
          </a:bodyPr>
          <a:lstStyle/>
          <a:p>
            <a:r>
              <a:rPr lang="fr-FR"/>
              <a:t>« On ne peut pas changer la direction du vent, mais on peut ajuster ses voiles. »</a:t>
            </a:r>
          </a:p>
        </p:txBody>
      </p:sp>
    </p:spTree>
    <p:extLst>
      <p:ext uri="{BB962C8B-B14F-4D97-AF65-F5344CB8AC3E}">
        <p14:creationId xmlns:p14="http://schemas.microsoft.com/office/powerpoint/2010/main" val="1572705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re 1"/>
          <p:cNvSpPr>
            <a:spLocks noGrp="1"/>
          </p:cNvSpPr>
          <p:nvPr>
            <p:ph type="title"/>
          </p:nvPr>
        </p:nvSpPr>
        <p:spPr/>
        <p:txBody>
          <a:bodyPr/>
          <a:lstStyle/>
          <a:p>
            <a:r>
              <a:rPr lang="fr-CA" dirty="0" smtClean="0"/>
              <a:t>Pratiques pédagogiques inclusives</a:t>
            </a:r>
            <a:endParaRPr lang="fr-CA" dirty="0" smtClean="0">
              <a:ea typeface="ＭＳ Ｐゴシック" charset="-128"/>
            </a:endParaRPr>
          </a:p>
        </p:txBody>
      </p:sp>
      <p:sp>
        <p:nvSpPr>
          <p:cNvPr id="31747" name="Espace réservé du contenu 2"/>
          <p:cNvSpPr>
            <a:spLocks noGrp="1"/>
          </p:cNvSpPr>
          <p:nvPr>
            <p:ph sz="quarter" idx="4294967295"/>
          </p:nvPr>
        </p:nvSpPr>
        <p:spPr>
          <a:xfrm>
            <a:off x="1524000" y="1589088"/>
            <a:ext cx="6781800" cy="4572000"/>
          </a:xfrm>
        </p:spPr>
        <p:txBody>
          <a:bodyPr/>
          <a:lstStyle/>
          <a:p>
            <a:endParaRPr lang="fr-CA" dirty="0" smtClean="0">
              <a:ea typeface="ＭＳ Ｐゴシック" charset="-128"/>
            </a:endParaRPr>
          </a:p>
          <a:p>
            <a:r>
              <a:rPr lang="fr-CA" dirty="0" smtClean="0">
                <a:ea typeface="ＭＳ Ｐゴシック" charset="-128"/>
              </a:rPr>
              <a:t>Plan de cette section</a:t>
            </a:r>
          </a:p>
          <a:p>
            <a:pPr lvl="1"/>
            <a:r>
              <a:rPr lang="fr-CA" dirty="0" smtClean="0">
                <a:ea typeface="ＭＳ Ｐゴシック" charset="-128"/>
              </a:rPr>
              <a:t>Préparation: </a:t>
            </a:r>
            <a:r>
              <a:rPr lang="fr-CA" i="1" dirty="0" smtClean="0">
                <a:ea typeface="ＭＳ Ｐゴシック" charset="-128"/>
              </a:rPr>
              <a:t>anticiper</a:t>
            </a:r>
            <a:r>
              <a:rPr lang="fr-CA" dirty="0" smtClean="0">
                <a:ea typeface="ＭＳ Ｐゴシック" charset="-128"/>
              </a:rPr>
              <a:t> les barrières</a:t>
            </a:r>
          </a:p>
          <a:p>
            <a:pPr lvl="1"/>
            <a:r>
              <a:rPr lang="fr-CA" dirty="0" smtClean="0">
                <a:ea typeface="ＭＳ Ｐゴシック" charset="-128"/>
              </a:rPr>
              <a:t>Prestation: </a:t>
            </a:r>
            <a:r>
              <a:rPr lang="fr-CA" i="1" dirty="0" smtClean="0">
                <a:ea typeface="ＭＳ Ｐゴシック" charset="-128"/>
              </a:rPr>
              <a:t>réagir</a:t>
            </a:r>
            <a:r>
              <a:rPr lang="fr-CA" dirty="0" smtClean="0">
                <a:ea typeface="ＭＳ Ｐゴシック" charset="-128"/>
              </a:rPr>
              <a:t> aux barrières</a:t>
            </a:r>
          </a:p>
          <a:p>
            <a:pPr lvl="1"/>
            <a:r>
              <a:rPr lang="fr-CA" dirty="0" smtClean="0">
                <a:ea typeface="ＭＳ Ｐゴシック" charset="-128"/>
              </a:rPr>
              <a:t>Évaluation: </a:t>
            </a:r>
            <a:r>
              <a:rPr lang="fr-CA" i="1" dirty="0" smtClean="0">
                <a:ea typeface="ＭＳ Ｐゴシック" charset="-128"/>
              </a:rPr>
              <a:t>faire</a:t>
            </a:r>
            <a:r>
              <a:rPr lang="fr-CA" dirty="0" smtClean="0">
                <a:ea typeface="ＭＳ Ｐゴシック" charset="-128"/>
              </a:rPr>
              <a:t> </a:t>
            </a:r>
            <a:r>
              <a:rPr lang="fr-CA" i="1" dirty="0" smtClean="0">
                <a:ea typeface="ＭＳ Ｐゴシック" charset="-128"/>
              </a:rPr>
              <a:t>tomber</a:t>
            </a:r>
            <a:r>
              <a:rPr lang="fr-CA" dirty="0" smtClean="0">
                <a:ea typeface="ＭＳ Ｐゴシック" charset="-128"/>
              </a:rPr>
              <a:t> les barrières</a:t>
            </a:r>
          </a:p>
          <a:p>
            <a:endParaRPr lang="fr-CA" dirty="0" smtClean="0">
              <a:ea typeface="ＭＳ Ｐゴシック" charset="-128"/>
            </a:endParaRPr>
          </a:p>
        </p:txBody>
      </p:sp>
    </p:spTree>
    <p:extLst>
      <p:ext uri="{BB962C8B-B14F-4D97-AF65-F5344CB8AC3E}">
        <p14:creationId xmlns:p14="http://schemas.microsoft.com/office/powerpoint/2010/main" val="15483130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9" name="Freeform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1" name="Freeform: Shap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3" name="Freeform 2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2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2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re 2"/>
          <p:cNvSpPr>
            <a:spLocks noGrp="1"/>
          </p:cNvSpPr>
          <p:nvPr>
            <p:ph type="title"/>
          </p:nvPr>
        </p:nvSpPr>
        <p:spPr>
          <a:xfrm>
            <a:off x="1524000" y="2245809"/>
            <a:ext cx="9144000" cy="1564716"/>
          </a:xfrm>
        </p:spPr>
        <p:txBody>
          <a:bodyPr vert="horz" lIns="91440" tIns="45720" rIns="91440" bIns="45720" rtlCol="0" anchor="b">
            <a:normAutofit/>
          </a:bodyPr>
          <a:lstStyle/>
          <a:p>
            <a:r>
              <a:rPr lang="en-US" sz="4800" kern="1200">
                <a:solidFill>
                  <a:schemeClr val="tx1"/>
                </a:solidFill>
                <a:latin typeface="+mj-lt"/>
                <a:ea typeface="+mj-ea"/>
                <a:cs typeface="+mj-cs"/>
              </a:rPr>
              <a:t>La Conception Universelle de l’Apprentissage </a:t>
            </a:r>
          </a:p>
        </p:txBody>
      </p:sp>
      <p:sp>
        <p:nvSpPr>
          <p:cNvPr id="2" name="Espace réservé du texte 1"/>
          <p:cNvSpPr>
            <a:spLocks noGrp="1"/>
          </p:cNvSpPr>
          <p:nvPr>
            <p:ph type="body" idx="1"/>
          </p:nvPr>
        </p:nvSpPr>
        <p:spPr>
          <a:xfrm>
            <a:off x="1524000" y="3947050"/>
            <a:ext cx="9144000" cy="572583"/>
          </a:xfrm>
        </p:spPr>
        <p:txBody>
          <a:bodyPr vert="horz" lIns="91440" tIns="45720" rIns="91440" bIns="45720" rtlCol="0">
            <a:normAutofit/>
          </a:bodyPr>
          <a:lstStyle/>
          <a:p>
            <a:r>
              <a:rPr lang="en-US" sz="2000" kern="1200">
                <a:solidFill>
                  <a:schemeClr val="tx1"/>
                </a:solidFill>
                <a:latin typeface="+mn-lt"/>
                <a:ea typeface="+mn-ea"/>
                <a:cs typeface="+mn-cs"/>
              </a:rPr>
              <a:t>Origines du cadre conceptuel et lignes directrices</a:t>
            </a:r>
          </a:p>
        </p:txBody>
      </p:sp>
    </p:spTree>
    <p:extLst>
      <p:ext uri="{BB962C8B-B14F-4D97-AF65-F5344CB8AC3E}">
        <p14:creationId xmlns:p14="http://schemas.microsoft.com/office/powerpoint/2010/main" val="2379134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 name="Picture 1" descr="image7.jpg"/>
          <p:cNvPicPr>
            <a:picLocks noChangeAspect="1"/>
          </p:cNvPicPr>
          <p:nvPr/>
        </p:nvPicPr>
        <p:blipFill>
          <a:blip r:embed="rId3"/>
          <a:srcRect/>
          <a:stretch>
            <a:fillRect/>
          </a:stretch>
        </p:blipFill>
        <p:spPr bwMode="auto">
          <a:xfrm>
            <a:off x="1790700" y="1725613"/>
            <a:ext cx="4029075" cy="4270375"/>
          </a:xfrm>
          <a:prstGeom prst="rect">
            <a:avLst/>
          </a:prstGeom>
          <a:noFill/>
          <a:ln w="9525">
            <a:noFill/>
            <a:miter lim="800000"/>
            <a:headEnd/>
            <a:tailEnd/>
          </a:ln>
        </p:spPr>
      </p:pic>
      <p:sp>
        <p:nvSpPr>
          <p:cNvPr id="19458" name="Rectangle 16"/>
          <p:cNvSpPr>
            <a:spLocks noGrp="1" noChangeArrowheads="1"/>
          </p:cNvSpPr>
          <p:nvPr>
            <p:ph type="title"/>
          </p:nvPr>
        </p:nvSpPr>
        <p:spPr>
          <a:xfrm>
            <a:off x="2133600" y="304801"/>
            <a:ext cx="8534400" cy="758825"/>
          </a:xfrm>
        </p:spPr>
        <p:txBody>
          <a:bodyPr>
            <a:normAutofit fontScale="90000"/>
          </a:bodyPr>
          <a:lstStyle/>
          <a:p>
            <a:pPr eaLnBrk="1" hangingPunct="1"/>
            <a:r>
              <a:rPr lang="en-US" i="1" dirty="0" smtClean="0">
                <a:solidFill>
                  <a:srgbClr val="7B3D17"/>
                </a:solidFill>
                <a:ea typeface="ＭＳ Ｐゴシック" charset="-128"/>
              </a:rPr>
              <a:t>Universal Design </a:t>
            </a:r>
            <a:r>
              <a:rPr lang="en-US" dirty="0" smtClean="0">
                <a:solidFill>
                  <a:srgbClr val="7B3D17"/>
                </a:solidFill>
                <a:ea typeface="ＭＳ Ｐゴシック" charset="-128"/>
              </a:rPr>
              <a:t>(UD)</a:t>
            </a:r>
            <a:br>
              <a:rPr lang="en-US" dirty="0" smtClean="0">
                <a:solidFill>
                  <a:srgbClr val="7B3D17"/>
                </a:solidFill>
                <a:ea typeface="ＭＳ Ｐゴシック" charset="-128"/>
              </a:rPr>
            </a:br>
            <a:r>
              <a:rPr lang="en-US" sz="3600" i="1" dirty="0">
                <a:solidFill>
                  <a:srgbClr val="7B3D17"/>
                </a:solidFill>
                <a:ea typeface="ＭＳ Ｐゴシック" charset="-128"/>
              </a:rPr>
              <a:t>Notre </a:t>
            </a:r>
            <a:r>
              <a:rPr lang="en-US" sz="3600" i="1" dirty="0" err="1">
                <a:solidFill>
                  <a:srgbClr val="7B3D17"/>
                </a:solidFill>
                <a:ea typeface="ＭＳ Ｐゴシック" charset="-128"/>
              </a:rPr>
              <a:t>environnement</a:t>
            </a:r>
            <a:r>
              <a:rPr lang="en-US" sz="3600" i="1" dirty="0">
                <a:solidFill>
                  <a:srgbClr val="7B3D17"/>
                </a:solidFill>
                <a:ea typeface="ＭＳ Ｐゴシック" charset="-128"/>
              </a:rPr>
              <a:t> physique </a:t>
            </a:r>
            <a:r>
              <a:rPr lang="en-US" sz="3600" i="1" dirty="0" err="1">
                <a:solidFill>
                  <a:srgbClr val="7B3D17"/>
                </a:solidFill>
                <a:ea typeface="ＭＳ Ｐゴシック" charset="-128"/>
              </a:rPr>
              <a:t>est-il</a:t>
            </a:r>
            <a:r>
              <a:rPr lang="en-US" sz="3600" i="1" dirty="0">
                <a:solidFill>
                  <a:srgbClr val="7B3D17"/>
                </a:solidFill>
                <a:ea typeface="ＭＳ Ｐゴシック" charset="-128"/>
              </a:rPr>
              <a:t> accessible?</a:t>
            </a:r>
          </a:p>
        </p:txBody>
      </p:sp>
      <p:sp>
        <p:nvSpPr>
          <p:cNvPr id="19459" name="Text Box 13"/>
          <p:cNvSpPr txBox="1">
            <a:spLocks noChangeArrowheads="1"/>
          </p:cNvSpPr>
          <p:nvPr/>
        </p:nvSpPr>
        <p:spPr bwMode="auto">
          <a:xfrm>
            <a:off x="2574925" y="6324601"/>
            <a:ext cx="184150" cy="366713"/>
          </a:xfrm>
          <a:prstGeom prst="rect">
            <a:avLst/>
          </a:prstGeom>
          <a:noFill/>
          <a:ln w="9525">
            <a:noFill/>
            <a:miter lim="800000"/>
            <a:headEnd/>
            <a:tailEnd/>
          </a:ln>
        </p:spPr>
        <p:txBody>
          <a:bodyPr wrap="none">
            <a:spAutoFit/>
          </a:bodyPr>
          <a:lstStyle/>
          <a:p>
            <a:pPr eaLnBrk="0" hangingPunct="0"/>
            <a:endParaRPr lang="fr-FR"/>
          </a:p>
        </p:txBody>
      </p:sp>
      <p:sp>
        <p:nvSpPr>
          <p:cNvPr id="19460" name="Text Box 18"/>
          <p:cNvSpPr txBox="1">
            <a:spLocks noChangeArrowheads="1"/>
          </p:cNvSpPr>
          <p:nvPr/>
        </p:nvSpPr>
        <p:spPr bwMode="auto">
          <a:xfrm>
            <a:off x="5867400" y="1905001"/>
            <a:ext cx="4495800" cy="4524375"/>
          </a:xfrm>
          <a:prstGeom prst="rect">
            <a:avLst/>
          </a:prstGeom>
          <a:noFill/>
          <a:ln w="9525">
            <a:noFill/>
            <a:miter lim="800000"/>
            <a:headEnd/>
            <a:tailEnd/>
          </a:ln>
        </p:spPr>
        <p:txBody>
          <a:bodyPr>
            <a:spAutoFit/>
          </a:bodyPr>
          <a:lstStyle/>
          <a:p>
            <a:pPr eaLnBrk="0" hangingPunct="0">
              <a:buFontTx/>
              <a:buChar char="•"/>
            </a:pPr>
            <a:r>
              <a:rPr lang="fr-CA" sz="2400">
                <a:latin typeface="Tw Cen MT" charset="0"/>
              </a:rPr>
              <a:t> Origine en architecture dans les travaux de Ron Mace (1970);</a:t>
            </a:r>
          </a:p>
          <a:p>
            <a:pPr eaLnBrk="0" hangingPunct="0">
              <a:buFontTx/>
              <a:buChar char="•"/>
            </a:pPr>
            <a:r>
              <a:rPr lang="fr-CA" sz="2400">
                <a:latin typeface="Tw Cen MT" charset="0"/>
              </a:rPr>
              <a:t> L’environnement physique est conçu d’emblée comme accessible;</a:t>
            </a:r>
          </a:p>
          <a:p>
            <a:pPr eaLnBrk="0" hangingPunct="0">
              <a:buFontTx/>
              <a:buChar char="•"/>
            </a:pPr>
            <a:r>
              <a:rPr lang="fr-CA" sz="2400">
                <a:latin typeface="Tw Cen MT" charset="0"/>
              </a:rPr>
              <a:t> Les escaliers peuvent bloquer l’accès:</a:t>
            </a:r>
          </a:p>
          <a:p>
            <a:pPr lvl="1" eaLnBrk="0" hangingPunct="0">
              <a:buFontTx/>
              <a:buChar char="•"/>
            </a:pPr>
            <a:r>
              <a:rPr lang="fr-CA" sz="2400">
                <a:latin typeface="Tw Cen MT" charset="0"/>
              </a:rPr>
              <a:t>Aux personnes en fauteuil roulant;</a:t>
            </a:r>
          </a:p>
          <a:p>
            <a:pPr lvl="1" eaLnBrk="0" hangingPunct="0">
              <a:buFontTx/>
              <a:buChar char="•"/>
            </a:pPr>
            <a:r>
              <a:rPr lang="fr-CA" sz="2400">
                <a:latin typeface="Tw Cen MT" charset="0"/>
              </a:rPr>
              <a:t>Aux personnes âgées;</a:t>
            </a:r>
          </a:p>
          <a:p>
            <a:pPr lvl="1" eaLnBrk="0" hangingPunct="0">
              <a:buFontTx/>
              <a:buChar char="•"/>
            </a:pPr>
            <a:r>
              <a:rPr lang="fr-CA" sz="2400">
                <a:latin typeface="Tw Cen MT" charset="0"/>
              </a:rPr>
              <a:t>Aux enfants;</a:t>
            </a:r>
          </a:p>
          <a:p>
            <a:pPr lvl="1" eaLnBrk="0" hangingPunct="0">
              <a:buFontTx/>
              <a:buChar char="•"/>
            </a:pPr>
            <a:r>
              <a:rPr lang="fr-CA" sz="2400">
                <a:latin typeface="Tw Cen MT" charset="0"/>
              </a:rPr>
              <a:t>À la jeune mère et son poupon en poussette</a:t>
            </a:r>
          </a:p>
        </p:txBody>
      </p:sp>
      <p:sp>
        <p:nvSpPr>
          <p:cNvPr id="19462" name="AutoShape 2"/>
          <p:cNvSpPr>
            <a:spLocks/>
          </p:cNvSpPr>
          <p:nvPr/>
        </p:nvSpPr>
        <p:spPr bwMode="auto">
          <a:xfrm>
            <a:off x="2057400" y="2831704"/>
            <a:ext cx="838200" cy="800100"/>
          </a:xfrm>
          <a:prstGeom prst="wedgeEllipseCallout">
            <a:avLst>
              <a:gd name="adj1" fmla="val 1403"/>
              <a:gd name="adj2" fmla="val 126065"/>
            </a:avLst>
          </a:prstGeom>
          <a:solidFill>
            <a:srgbClr val="FFFFFF"/>
          </a:solidFill>
          <a:ln w="25400">
            <a:solidFill>
              <a:srgbClr val="000000"/>
            </a:solidFill>
            <a:miter lim="0"/>
            <a:headEnd/>
            <a:tailEnd/>
          </a:ln>
        </p:spPr>
        <p:txBody>
          <a:bodyPr lIns="38100" tIns="38100" rIns="38100" bIns="38100"/>
          <a:lstStyle/>
          <a:p>
            <a:pPr>
              <a:buClr>
                <a:srgbClr val="000000"/>
              </a:buClr>
            </a:pPr>
            <a:r>
              <a:rPr lang="fr-FR" sz="700">
                <a:sym typeface="Arial" charset="0"/>
              </a:rPr>
              <a:t>Pouvez-vous pelleter la rampe svp?</a:t>
            </a:r>
            <a:endParaRPr lang="fr-FR" sz="700"/>
          </a:p>
        </p:txBody>
      </p:sp>
      <p:sp>
        <p:nvSpPr>
          <p:cNvPr id="19463" name="AutoShape 3"/>
          <p:cNvSpPr>
            <a:spLocks/>
          </p:cNvSpPr>
          <p:nvPr/>
        </p:nvSpPr>
        <p:spPr bwMode="auto">
          <a:xfrm>
            <a:off x="2895600" y="2932114"/>
            <a:ext cx="1600200" cy="103028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375" y="0"/>
                </a:moveTo>
                <a:cubicBezTo>
                  <a:pt x="1063" y="0"/>
                  <a:pt x="0" y="1522"/>
                  <a:pt x="0" y="3401"/>
                </a:cubicBezTo>
                <a:lnTo>
                  <a:pt x="0" y="18198"/>
                </a:lnTo>
                <a:cubicBezTo>
                  <a:pt x="0" y="20077"/>
                  <a:pt x="1063" y="21599"/>
                  <a:pt x="2375" y="21599"/>
                </a:cubicBezTo>
                <a:lnTo>
                  <a:pt x="15798" y="21599"/>
                </a:lnTo>
                <a:cubicBezTo>
                  <a:pt x="17110" y="21599"/>
                  <a:pt x="18173" y="20077"/>
                  <a:pt x="18173" y="18198"/>
                </a:cubicBezTo>
                <a:lnTo>
                  <a:pt x="18173" y="13638"/>
                </a:lnTo>
                <a:lnTo>
                  <a:pt x="21599" y="11937"/>
                </a:lnTo>
                <a:lnTo>
                  <a:pt x="18173" y="10231"/>
                </a:lnTo>
                <a:lnTo>
                  <a:pt x="18173" y="3401"/>
                </a:lnTo>
                <a:cubicBezTo>
                  <a:pt x="18173" y="1522"/>
                  <a:pt x="17110" y="0"/>
                  <a:pt x="15798" y="0"/>
                </a:cubicBezTo>
                <a:lnTo>
                  <a:pt x="2375" y="0"/>
                </a:lnTo>
                <a:close/>
              </a:path>
            </a:pathLst>
          </a:custGeom>
          <a:solidFill>
            <a:srgbClr val="FFFFFF"/>
          </a:solidFill>
          <a:ln w="25400">
            <a:solidFill>
              <a:srgbClr val="000000"/>
            </a:solidFill>
            <a:miter lim="0"/>
            <a:headEnd/>
            <a:tailEnd/>
          </a:ln>
        </p:spPr>
        <p:txBody>
          <a:bodyPr lIns="38100" tIns="38100" rIns="38100" bIns="38100"/>
          <a:lstStyle/>
          <a:p>
            <a:pPr>
              <a:buClr>
                <a:srgbClr val="000000"/>
              </a:buClr>
            </a:pPr>
            <a:r>
              <a:rPr lang="fr-FR" sz="800" dirty="0">
                <a:sym typeface="Arial" charset="0"/>
              </a:rPr>
              <a:t>  </a:t>
            </a:r>
          </a:p>
          <a:p>
            <a:pPr>
              <a:buClr>
                <a:srgbClr val="000000"/>
              </a:buClr>
            </a:pPr>
            <a:r>
              <a:rPr lang="fr-FR" sz="800" dirty="0">
                <a:sym typeface="Arial" charset="0"/>
              </a:rPr>
              <a:t>Tous ces autres enfants </a:t>
            </a:r>
          </a:p>
          <a:p>
            <a:pPr>
              <a:buClr>
                <a:srgbClr val="000000"/>
              </a:buClr>
            </a:pPr>
            <a:r>
              <a:rPr lang="fr-FR" sz="800" dirty="0">
                <a:sym typeface="Arial" charset="0"/>
              </a:rPr>
              <a:t>attendent pour utiliser les </a:t>
            </a:r>
          </a:p>
          <a:p>
            <a:pPr>
              <a:buClr>
                <a:srgbClr val="000000"/>
              </a:buClr>
            </a:pPr>
            <a:r>
              <a:rPr lang="fr-FR" sz="800" dirty="0">
                <a:sym typeface="Arial" charset="0"/>
              </a:rPr>
              <a:t>escaliers. Quand j</a:t>
            </a:r>
            <a:r>
              <a:rPr lang="ja-JP" altLang="fr-FR" sz="800" dirty="0">
                <a:sym typeface="Arial" charset="0"/>
              </a:rPr>
              <a:t>’</a:t>
            </a:r>
            <a:r>
              <a:rPr lang="fr-FR" altLang="ja-JP" sz="800" dirty="0">
                <a:sym typeface="Arial" charset="0"/>
              </a:rPr>
              <a:t>aurai </a:t>
            </a:r>
          </a:p>
          <a:p>
            <a:pPr>
              <a:buClr>
                <a:srgbClr val="000000"/>
              </a:buClr>
            </a:pPr>
            <a:r>
              <a:rPr lang="fr-FR" altLang="ja-JP" sz="800" dirty="0">
                <a:sym typeface="Arial" charset="0"/>
              </a:rPr>
              <a:t>fini de les pelleter, je m</a:t>
            </a:r>
            <a:r>
              <a:rPr lang="ja-JP" altLang="fr-FR" sz="800" dirty="0">
                <a:sym typeface="Arial" charset="0"/>
              </a:rPr>
              <a:t>’</a:t>
            </a:r>
            <a:r>
              <a:rPr lang="fr-FR" altLang="ja-JP" sz="800" dirty="0">
                <a:sym typeface="Arial" charset="0"/>
              </a:rPr>
              <a:t>occuperai de la rampe</a:t>
            </a:r>
            <a:r>
              <a:rPr lang="fr-FR" altLang="ja-JP" sz="1300" dirty="0">
                <a:sym typeface="Arial" charset="0"/>
              </a:rPr>
              <a:t>.</a:t>
            </a:r>
            <a:endParaRPr lang="fr-FR" dirty="0"/>
          </a:p>
        </p:txBody>
      </p:sp>
      <p:sp>
        <p:nvSpPr>
          <p:cNvPr id="19464" name="AutoShape 4"/>
          <p:cNvSpPr>
            <a:spLocks/>
          </p:cNvSpPr>
          <p:nvPr/>
        </p:nvSpPr>
        <p:spPr bwMode="auto">
          <a:xfrm>
            <a:off x="2759076" y="4101307"/>
            <a:ext cx="1279525" cy="762000"/>
          </a:xfrm>
          <a:prstGeom prst="wedgeEllipseCallout">
            <a:avLst>
              <a:gd name="adj1" fmla="val -55255"/>
              <a:gd name="adj2" fmla="val 32000"/>
            </a:avLst>
          </a:prstGeom>
          <a:solidFill>
            <a:srgbClr val="FFFFFF"/>
          </a:solidFill>
          <a:ln w="25400">
            <a:solidFill>
              <a:srgbClr val="000000"/>
            </a:solidFill>
            <a:miter lim="0"/>
            <a:headEnd/>
            <a:tailEnd/>
          </a:ln>
        </p:spPr>
        <p:txBody>
          <a:bodyPr lIns="38100" tIns="38100" rIns="38100" bIns="38100"/>
          <a:lstStyle/>
          <a:p>
            <a:pPr>
              <a:buClr>
                <a:srgbClr val="000000"/>
              </a:buClr>
            </a:pPr>
            <a:r>
              <a:rPr lang="fr-FR" sz="700" dirty="0">
                <a:sym typeface="Arial" charset="0"/>
              </a:rPr>
              <a:t>Mais si vous pelletez la rampe, tout le monde pourra entrer!</a:t>
            </a:r>
            <a:endParaRPr lang="fr-FR" sz="700" dirty="0"/>
          </a:p>
        </p:txBody>
      </p:sp>
      <p:sp>
        <p:nvSpPr>
          <p:cNvPr id="25609" name="AutoShape 5"/>
          <p:cNvSpPr>
            <a:spLocks/>
          </p:cNvSpPr>
          <p:nvPr/>
        </p:nvSpPr>
        <p:spPr bwMode="auto">
          <a:xfrm>
            <a:off x="1600201" y="5562601"/>
            <a:ext cx="4410075" cy="8667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close/>
              </a:path>
            </a:pathLst>
          </a:custGeom>
          <a:solidFill>
            <a:srgbClr val="FFFFFF"/>
          </a:solidFill>
          <a:ln w="76200">
            <a:solidFill>
              <a:srgbClr val="000000"/>
            </a:solidFill>
            <a:miter lim="0"/>
            <a:headEnd/>
            <a:tailEnd/>
          </a:ln>
        </p:spPr>
        <p:txBody>
          <a:bodyPr lIns="38100" tIns="38100" rIns="38100" bIns="38100"/>
          <a:lstStyle/>
          <a:p>
            <a:pPr>
              <a:buClr>
                <a:srgbClr val="000000"/>
              </a:buClr>
            </a:pPr>
            <a:r>
              <a:rPr lang="fr-FR" sz="1600" b="1" dirty="0">
                <a:sym typeface="Arial" charset="0"/>
              </a:rPr>
              <a:t>Ouvrir le chemin pour les personnes ayant des besoins particuliers revient à ouvrir le chemin pour tout un chacun!</a:t>
            </a:r>
            <a:endParaRPr lang="fr-FR" sz="1600" dirty="0"/>
          </a:p>
        </p:txBody>
      </p:sp>
    </p:spTree>
    <p:extLst>
      <p:ext uri="{BB962C8B-B14F-4D97-AF65-F5344CB8AC3E}">
        <p14:creationId xmlns:p14="http://schemas.microsoft.com/office/powerpoint/2010/main" val="15264539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25609"/>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title"/>
          </p:nvPr>
        </p:nvSpPr>
        <p:spPr>
          <a:xfrm>
            <a:off x="2209800" y="304800"/>
            <a:ext cx="8305800" cy="838200"/>
          </a:xfrm>
        </p:spPr>
        <p:txBody>
          <a:bodyPr>
            <a:normAutofit fontScale="90000"/>
          </a:bodyPr>
          <a:lstStyle/>
          <a:p>
            <a:pPr eaLnBrk="1" hangingPunct="1"/>
            <a:r>
              <a:rPr lang="en-US" smtClean="0">
                <a:solidFill>
                  <a:srgbClr val="7B3D17"/>
                </a:solidFill>
                <a:ea typeface="ＭＳ Ｐゴシック" charset="-128"/>
              </a:rPr>
              <a:t>Solutions </a:t>
            </a:r>
            <a:r>
              <a:rPr lang="en-US" dirty="0" err="1" smtClean="0">
                <a:solidFill>
                  <a:srgbClr val="7B3D17"/>
                </a:solidFill>
                <a:ea typeface="ＭＳ Ｐゴシック" charset="-128"/>
              </a:rPr>
              <a:t>misant</a:t>
            </a:r>
            <a:r>
              <a:rPr lang="en-US" dirty="0" smtClean="0">
                <a:solidFill>
                  <a:srgbClr val="7B3D17"/>
                </a:solidFill>
                <a:ea typeface="ＭＳ Ｐゴシック" charset="-128"/>
              </a:rPr>
              <a:t> sur le </a:t>
            </a:r>
            <a:r>
              <a:rPr lang="en-US" i="1" dirty="0" smtClean="0">
                <a:solidFill>
                  <a:srgbClr val="7B3D17"/>
                </a:solidFill>
                <a:ea typeface="ＭＳ Ｐゴシック" charset="-128"/>
              </a:rPr>
              <a:t>Universal Design</a:t>
            </a:r>
          </a:p>
        </p:txBody>
      </p:sp>
      <p:sp>
        <p:nvSpPr>
          <p:cNvPr id="20483" name="Text Box 9"/>
          <p:cNvSpPr txBox="1">
            <a:spLocks noChangeArrowheads="1"/>
          </p:cNvSpPr>
          <p:nvPr/>
        </p:nvSpPr>
        <p:spPr bwMode="auto">
          <a:xfrm>
            <a:off x="2057400" y="4800600"/>
            <a:ext cx="4495800" cy="1754188"/>
          </a:xfrm>
          <a:prstGeom prst="rect">
            <a:avLst/>
          </a:prstGeom>
          <a:noFill/>
          <a:ln w="9525">
            <a:noFill/>
            <a:miter lim="800000"/>
            <a:headEnd/>
            <a:tailEnd/>
          </a:ln>
        </p:spPr>
        <p:txBody>
          <a:bodyPr>
            <a:spAutoFit/>
          </a:bodyPr>
          <a:lstStyle/>
          <a:p>
            <a:pPr eaLnBrk="0" hangingPunct="0">
              <a:buFontTx/>
              <a:buChar char="•"/>
            </a:pPr>
            <a:r>
              <a:rPr lang="en-US" sz="2200">
                <a:latin typeface="Tw Cen MT" charset="0"/>
              </a:rPr>
              <a:t> Visée initiale d’accessibilité</a:t>
            </a:r>
          </a:p>
          <a:p>
            <a:pPr eaLnBrk="0" hangingPunct="0">
              <a:buFontTx/>
              <a:buChar char="•"/>
            </a:pPr>
            <a:r>
              <a:rPr lang="en-US" sz="2200">
                <a:latin typeface="Tw Cen MT" charset="0"/>
              </a:rPr>
              <a:t> Anticipation d’une variété de besoins</a:t>
            </a:r>
          </a:p>
          <a:p>
            <a:pPr eaLnBrk="0" hangingPunct="0">
              <a:buFontTx/>
              <a:buChar char="•"/>
            </a:pPr>
            <a:r>
              <a:rPr lang="en-US" sz="2200">
                <a:latin typeface="Tw Cen MT" charset="0"/>
              </a:rPr>
              <a:t> Respect de la diversité humaine</a:t>
            </a:r>
          </a:p>
          <a:p>
            <a:pPr eaLnBrk="0" hangingPunct="0">
              <a:buFontTx/>
              <a:buChar char="•"/>
            </a:pPr>
            <a:r>
              <a:rPr lang="en-US" sz="2200">
                <a:latin typeface="Tw Cen MT" charset="0"/>
              </a:rPr>
              <a:t> Plus économique</a:t>
            </a:r>
          </a:p>
          <a:p>
            <a:pPr eaLnBrk="0" hangingPunct="0"/>
            <a:endParaRPr lang="en-US" sz="2000"/>
          </a:p>
        </p:txBody>
      </p:sp>
      <p:pic>
        <p:nvPicPr>
          <p:cNvPr id="20484" name="Picture 4"/>
          <p:cNvPicPr>
            <a:picLocks noChangeAspect="1" noChangeArrowheads="1"/>
          </p:cNvPicPr>
          <p:nvPr/>
        </p:nvPicPr>
        <p:blipFill>
          <a:blip r:embed="rId3"/>
          <a:srcRect/>
          <a:stretch>
            <a:fillRect/>
          </a:stretch>
        </p:blipFill>
        <p:spPr bwMode="auto">
          <a:xfrm>
            <a:off x="6959600" y="2057400"/>
            <a:ext cx="3251200" cy="2438400"/>
          </a:xfrm>
          <a:prstGeom prst="rect">
            <a:avLst/>
          </a:prstGeom>
          <a:noFill/>
          <a:ln w="25400">
            <a:noFill/>
            <a:round/>
            <a:headEnd/>
            <a:tailEnd/>
          </a:ln>
        </p:spPr>
      </p:pic>
      <p:pic>
        <p:nvPicPr>
          <p:cNvPr id="20485" name="Picture 7"/>
          <p:cNvPicPr>
            <a:picLocks noChangeAspect="1" noChangeArrowheads="1"/>
          </p:cNvPicPr>
          <p:nvPr/>
        </p:nvPicPr>
        <p:blipFill>
          <a:blip r:embed="rId4"/>
          <a:srcRect/>
          <a:stretch>
            <a:fillRect/>
          </a:stretch>
        </p:blipFill>
        <p:spPr bwMode="auto">
          <a:xfrm>
            <a:off x="2209800" y="1905000"/>
            <a:ext cx="1396274" cy="990600"/>
          </a:xfrm>
          <a:prstGeom prst="rect">
            <a:avLst/>
          </a:prstGeom>
          <a:noFill/>
          <a:ln w="25400">
            <a:noFill/>
            <a:round/>
            <a:headEnd/>
            <a:tailEnd/>
          </a:ln>
        </p:spPr>
      </p:pic>
      <p:pic>
        <p:nvPicPr>
          <p:cNvPr id="6" name="Image 5" descr="routard migrants.jpg"/>
          <p:cNvPicPr>
            <a:picLocks noChangeAspect="1"/>
          </p:cNvPicPr>
          <p:nvPr/>
        </p:nvPicPr>
        <p:blipFill>
          <a:blip r:embed="rId5"/>
          <a:stretch>
            <a:fillRect/>
          </a:stretch>
        </p:blipFill>
        <p:spPr>
          <a:xfrm>
            <a:off x="4063310" y="2895601"/>
            <a:ext cx="2489891" cy="1795463"/>
          </a:xfrm>
          <a:prstGeom prst="rect">
            <a:avLst/>
          </a:prstGeom>
        </p:spPr>
      </p:pic>
      <p:pic>
        <p:nvPicPr>
          <p:cNvPr id="7" name="Image 6" descr="guide hello!.jpg"/>
          <p:cNvPicPr>
            <a:picLocks noChangeAspect="1"/>
          </p:cNvPicPr>
          <p:nvPr/>
        </p:nvPicPr>
        <p:blipFill>
          <a:blip r:embed="rId6"/>
          <a:stretch>
            <a:fillRect/>
          </a:stretch>
        </p:blipFill>
        <p:spPr>
          <a:xfrm>
            <a:off x="4672013" y="1590675"/>
            <a:ext cx="1828435" cy="1033463"/>
          </a:xfrm>
          <a:prstGeom prst="rect">
            <a:avLst/>
          </a:prstGeom>
        </p:spPr>
      </p:pic>
    </p:spTree>
    <p:extLst>
      <p:ext uri="{BB962C8B-B14F-4D97-AF65-F5344CB8AC3E}">
        <p14:creationId xmlns:p14="http://schemas.microsoft.com/office/powerpoint/2010/main" val="1177840776"/>
      </p:ext>
    </p:extLst>
  </p:cSld>
  <p:clrMapOvr>
    <a:masterClrMapping/>
  </p:clrMapOvr>
  <p:transition spd="med">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2" name="Rectangle 215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74" name="Rectangle 7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21508" name="Image 6" descr="baby access ramp.jpg"/>
          <p:cNvPicPr>
            <a:picLocks noChangeAspect="1"/>
          </p:cNvPicPr>
          <p:nvPr/>
        </p:nvPicPr>
        <p:blipFill rotWithShape="1">
          <a:blip r:embed="rId3"/>
          <a:srcRect/>
          <a:stretch/>
        </p:blipFill>
        <p:spPr bwMode="auto">
          <a:xfrm>
            <a:off x="382907" y="307731"/>
            <a:ext cx="5330182" cy="3997637"/>
          </a:xfrm>
          <a:prstGeom prst="rect">
            <a:avLst/>
          </a:prstGeom>
          <a:noFill/>
        </p:spPr>
      </p:pic>
      <p:pic>
        <p:nvPicPr>
          <p:cNvPr id="21507" name="Image 5" descr="Door_handles.jpg"/>
          <p:cNvPicPr>
            <a:picLocks noChangeAspect="1"/>
          </p:cNvPicPr>
          <p:nvPr/>
        </p:nvPicPr>
        <p:blipFill rotWithShape="1">
          <a:blip r:embed="rId4"/>
          <a:srcRect/>
          <a:stretch/>
        </p:blipFill>
        <p:spPr bwMode="auto">
          <a:xfrm>
            <a:off x="6416043" y="894831"/>
            <a:ext cx="5455917" cy="2823437"/>
          </a:xfrm>
          <a:prstGeom prst="rect">
            <a:avLst/>
          </a:prstGeom>
          <a:noFill/>
        </p:spPr>
      </p:pic>
      <p:sp>
        <p:nvSpPr>
          <p:cNvPr id="21506" name="Rectangle 7"/>
          <p:cNvSpPr>
            <a:spLocks noGrp="1" noChangeArrowheads="1"/>
          </p:cNvSpPr>
          <p:nvPr>
            <p:ph type="title"/>
          </p:nvPr>
        </p:nvSpPr>
        <p:spPr>
          <a:xfrm>
            <a:off x="527538" y="4756638"/>
            <a:ext cx="11139854" cy="930447"/>
          </a:xfrm>
        </p:spPr>
        <p:txBody>
          <a:bodyPr vert="horz" lIns="91440" tIns="45720" rIns="91440" bIns="45720" rtlCol="0" anchor="b">
            <a:normAutofit/>
          </a:bodyPr>
          <a:lstStyle/>
          <a:p>
            <a:pPr algn="ctr"/>
            <a:r>
              <a:rPr lang="en-US" sz="5400">
                <a:solidFill>
                  <a:schemeClr val="bg1"/>
                </a:solidFill>
              </a:rPr>
              <a:t>Solutions misant sur le </a:t>
            </a:r>
            <a:r>
              <a:rPr lang="en-US" sz="5400" i="1">
                <a:solidFill>
                  <a:schemeClr val="bg1"/>
                </a:solidFill>
              </a:rPr>
              <a:t>Universal Design</a:t>
            </a:r>
          </a:p>
        </p:txBody>
      </p:sp>
    </p:spTree>
    <p:extLst>
      <p:ext uri="{BB962C8B-B14F-4D97-AF65-F5344CB8AC3E}">
        <p14:creationId xmlns:p14="http://schemas.microsoft.com/office/powerpoint/2010/main" val="2795502545"/>
      </p:ext>
    </p:extLst>
  </p:cSld>
  <p:clrMapOvr>
    <a:masterClrMapping/>
  </p:clrMapOvr>
  <p:transition spd="med">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3"/>
          <p:cNvSpPr>
            <a:spLocks noGrp="1" noChangeArrowheads="1"/>
          </p:cNvSpPr>
          <p:nvPr>
            <p:ph type="title"/>
          </p:nvPr>
        </p:nvSpPr>
        <p:spPr>
          <a:xfrm>
            <a:off x="2286001" y="609601"/>
            <a:ext cx="8075613" cy="758825"/>
          </a:xfrm>
        </p:spPr>
        <p:txBody>
          <a:bodyPr>
            <a:normAutofit fontScale="90000"/>
          </a:bodyPr>
          <a:lstStyle/>
          <a:p>
            <a:pPr eaLnBrk="1" hangingPunct="1"/>
            <a:r>
              <a:rPr lang="en-US" dirty="0" smtClean="0">
                <a:solidFill>
                  <a:srgbClr val="7B3D17"/>
                </a:solidFill>
                <a:ea typeface="ＭＳ Ｐゴシック" charset="-128"/>
              </a:rPr>
              <a:t>La conception </a:t>
            </a:r>
            <a:r>
              <a:rPr lang="en-US" dirty="0" err="1" smtClean="0">
                <a:solidFill>
                  <a:srgbClr val="7B3D17"/>
                </a:solidFill>
                <a:ea typeface="ＭＳ Ｐゴシック" charset="-128"/>
              </a:rPr>
              <a:t>universelle</a:t>
            </a:r>
            <a:r>
              <a:rPr lang="en-US" dirty="0" smtClean="0">
                <a:solidFill>
                  <a:srgbClr val="7B3D17"/>
                </a:solidFill>
                <a:ea typeface="ＭＳ Ｐゴシック" charset="-128"/>
              </a:rPr>
              <a:t> de </a:t>
            </a:r>
            <a:r>
              <a:rPr lang="en-US" dirty="0" err="1" smtClean="0">
                <a:solidFill>
                  <a:srgbClr val="7B3D17"/>
                </a:solidFill>
                <a:ea typeface="ＭＳ Ｐゴシック" charset="-128"/>
              </a:rPr>
              <a:t>l’apprentissage</a:t>
            </a:r>
            <a:r>
              <a:rPr lang="en-US" dirty="0" smtClean="0">
                <a:solidFill>
                  <a:srgbClr val="7B3D17"/>
                </a:solidFill>
                <a:ea typeface="ＭＳ Ｐゴシック" charset="-128"/>
              </a:rPr>
              <a:t> (CUA)</a:t>
            </a:r>
            <a:br>
              <a:rPr lang="en-US" dirty="0" smtClean="0">
                <a:solidFill>
                  <a:srgbClr val="7B3D17"/>
                </a:solidFill>
                <a:ea typeface="ＭＳ Ｐゴシック" charset="-128"/>
              </a:rPr>
            </a:br>
            <a:r>
              <a:rPr lang="en-US" sz="1000" dirty="0">
                <a:solidFill>
                  <a:srgbClr val="7B3D17"/>
                </a:solidFill>
                <a:ea typeface="ＭＳ Ｐゴシック" charset="-128"/>
              </a:rPr>
              <a:t/>
            </a:r>
            <a:br>
              <a:rPr lang="en-US" sz="1000" dirty="0">
                <a:solidFill>
                  <a:srgbClr val="7B3D17"/>
                </a:solidFill>
                <a:ea typeface="ＭＳ Ｐゴシック" charset="-128"/>
              </a:rPr>
            </a:br>
            <a:r>
              <a:rPr lang="en-US" sz="3000" i="1" dirty="0">
                <a:solidFill>
                  <a:srgbClr val="7B3D17"/>
                </a:solidFill>
                <a:ea typeface="ＭＳ Ｐゴシック" charset="-128"/>
              </a:rPr>
              <a:t>Notre </a:t>
            </a:r>
            <a:r>
              <a:rPr lang="en-US" sz="3000" i="1" dirty="0" err="1">
                <a:solidFill>
                  <a:srgbClr val="7B3D17"/>
                </a:solidFill>
                <a:ea typeface="ＭＳ Ｐゴシック" charset="-128"/>
              </a:rPr>
              <a:t>environnement</a:t>
            </a:r>
            <a:r>
              <a:rPr lang="en-US" sz="3000" i="1" dirty="0">
                <a:solidFill>
                  <a:srgbClr val="7B3D17"/>
                </a:solidFill>
                <a:ea typeface="ＭＳ Ｐゴシック" charset="-128"/>
              </a:rPr>
              <a:t> </a:t>
            </a:r>
            <a:r>
              <a:rPr lang="en-US" sz="3000" i="1" dirty="0" err="1">
                <a:solidFill>
                  <a:srgbClr val="7B3D17"/>
                </a:solidFill>
                <a:ea typeface="ＭＳ Ｐゴシック" charset="-128"/>
              </a:rPr>
              <a:t>pédagogique</a:t>
            </a:r>
            <a:r>
              <a:rPr lang="en-US" sz="3000" i="1" dirty="0">
                <a:solidFill>
                  <a:srgbClr val="7B3D17"/>
                </a:solidFill>
                <a:ea typeface="ＭＳ Ｐゴシック" charset="-128"/>
              </a:rPr>
              <a:t> </a:t>
            </a:r>
            <a:r>
              <a:rPr lang="en-US" sz="3000" i="1" dirty="0" err="1">
                <a:solidFill>
                  <a:srgbClr val="7B3D17"/>
                </a:solidFill>
                <a:ea typeface="ＭＳ Ｐゴシック" charset="-128"/>
              </a:rPr>
              <a:t>est-il</a:t>
            </a:r>
            <a:r>
              <a:rPr lang="en-US" sz="3000" i="1" dirty="0">
                <a:solidFill>
                  <a:srgbClr val="7B3D17"/>
                </a:solidFill>
                <a:ea typeface="ＭＳ Ｐゴシック" charset="-128"/>
              </a:rPr>
              <a:t> accessible?</a:t>
            </a:r>
          </a:p>
        </p:txBody>
      </p:sp>
      <p:sp>
        <p:nvSpPr>
          <p:cNvPr id="22531" name="Rectangle 12"/>
          <p:cNvSpPr>
            <a:spLocks noGrp="1" noChangeArrowheads="1"/>
          </p:cNvSpPr>
          <p:nvPr>
            <p:ph type="body" orient="vert" idx="1"/>
          </p:nvPr>
        </p:nvSpPr>
        <p:spPr>
          <a:xfrm>
            <a:off x="6324601" y="2362200"/>
            <a:ext cx="4111625" cy="2800350"/>
          </a:xfrm>
        </p:spPr>
        <p:txBody>
          <a:bodyPr vert="horz">
            <a:normAutofit/>
          </a:bodyPr>
          <a:lstStyle/>
          <a:p>
            <a:pPr marL="0" indent="0">
              <a:buNone/>
            </a:pPr>
            <a:r>
              <a:rPr lang="fr-CA" sz="2700" i="1">
                <a:ea typeface="ＭＳ Ｐゴシック" charset="-128"/>
              </a:rPr>
              <a:t>La CUA représente un canevas pour la </a:t>
            </a:r>
            <a:r>
              <a:rPr lang="fr-CA" sz="2700" i="1">
                <a:solidFill>
                  <a:srgbClr val="558BB8"/>
                </a:solidFill>
                <a:ea typeface="ＭＳ Ｐゴシック" charset="-128"/>
              </a:rPr>
              <a:t>conception des cours et de l’évaluation </a:t>
            </a:r>
            <a:r>
              <a:rPr lang="fr-CA" sz="2700" i="1">
                <a:ea typeface="ＭＳ Ｐゴシック" charset="-128"/>
              </a:rPr>
              <a:t>visant à assurer l’</a:t>
            </a:r>
            <a:r>
              <a:rPr lang="fr-CA" sz="2700" i="1">
                <a:solidFill>
                  <a:srgbClr val="558BB8"/>
                </a:solidFill>
                <a:ea typeface="ＭＳ Ｐゴシック" charset="-128"/>
              </a:rPr>
              <a:t>accessibilité</a:t>
            </a:r>
            <a:r>
              <a:rPr lang="fr-CA" sz="2700" i="1">
                <a:ea typeface="ＭＳ Ｐゴシック" charset="-128"/>
              </a:rPr>
              <a:t> de tous les étudiants dans leur</a:t>
            </a:r>
            <a:r>
              <a:rPr lang="fr-CA" sz="2700" i="1">
                <a:solidFill>
                  <a:srgbClr val="558BB8"/>
                </a:solidFill>
                <a:ea typeface="ＭＳ Ｐゴシック" charset="-128"/>
              </a:rPr>
              <a:t> diversité </a:t>
            </a:r>
            <a:r>
              <a:rPr lang="fr-CA" sz="1200" i="1">
                <a:solidFill>
                  <a:srgbClr val="558BB8"/>
                </a:solidFill>
                <a:ea typeface="ＭＳ Ｐゴシック" charset="-128"/>
              </a:rPr>
              <a:t>(CAST, 2012; UDL Universe)</a:t>
            </a:r>
            <a:r>
              <a:rPr lang="fr-CA" sz="1200" i="1">
                <a:ea typeface="ＭＳ Ｐゴシック" charset="-128"/>
              </a:rPr>
              <a:t>.</a:t>
            </a:r>
            <a:endParaRPr lang="fr-CA" sz="1200">
              <a:ea typeface="ＭＳ Ｐゴシック" charset="-128"/>
            </a:endParaRPr>
          </a:p>
          <a:p>
            <a:pPr marL="0" indent="0">
              <a:buNone/>
            </a:pPr>
            <a:endParaRPr lang="en-US" sz="2100">
              <a:ea typeface="ＭＳ Ｐゴシック" charset="-128"/>
            </a:endParaRPr>
          </a:p>
        </p:txBody>
      </p:sp>
      <p:pic>
        <p:nvPicPr>
          <p:cNvPr id="185354" name="Picture 10" descr="Picture of classroom with students">
            <a:hlinkClick r:id="rId3"/>
          </p:cNvPr>
          <p:cNvPicPr>
            <a:picLocks noChangeAspect="1" noChangeArrowheads="1"/>
          </p:cNvPicPr>
          <p:nvPr/>
        </p:nvPicPr>
        <p:blipFill>
          <a:blip r:embed="rId4"/>
          <a:srcRect/>
          <a:stretch>
            <a:fillRect/>
          </a:stretch>
        </p:blipFill>
        <p:spPr bwMode="auto">
          <a:xfrm>
            <a:off x="2209800" y="2362201"/>
            <a:ext cx="4038601" cy="3028951"/>
          </a:xfrm>
          <a:prstGeom prst="round2DiagRect">
            <a:avLst>
              <a:gd name="adj1" fmla="val 16667"/>
              <a:gd name="adj2" fmla="val 0"/>
            </a:avLst>
          </a:prstGeom>
          <a:ln w="88900" cap="sq">
            <a:solidFill>
              <a:srgbClr val="FFFFFF"/>
            </a:solidFill>
            <a:miter lim="800000"/>
          </a:ln>
          <a:effectLst>
            <a:outerShdw blurRad="57785" algn="br" rotWithShape="0">
              <a:srgbClr val="000000">
                <a:alpha val="70000"/>
              </a:srgbClr>
            </a:outerShdw>
          </a:effectLst>
        </p:spPr>
      </p:pic>
    </p:spTree>
    <p:extLst>
      <p:ext uri="{BB962C8B-B14F-4D97-AF65-F5344CB8AC3E}">
        <p14:creationId xmlns:p14="http://schemas.microsoft.com/office/powerpoint/2010/main" val="63827053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3"/>
          <p:cNvSpPr>
            <a:spLocks noGrp="1" noChangeArrowheads="1"/>
          </p:cNvSpPr>
          <p:nvPr>
            <p:ph type="title"/>
          </p:nvPr>
        </p:nvSpPr>
        <p:spPr>
          <a:xfrm>
            <a:off x="2209801" y="609601"/>
            <a:ext cx="8151813" cy="758825"/>
          </a:xfrm>
        </p:spPr>
        <p:txBody>
          <a:bodyPr>
            <a:normAutofit fontScale="90000"/>
          </a:bodyPr>
          <a:lstStyle/>
          <a:p>
            <a:pPr eaLnBrk="1" hangingPunct="1"/>
            <a:r>
              <a:rPr lang="en-US" dirty="0" smtClean="0">
                <a:solidFill>
                  <a:srgbClr val="7B3D17"/>
                </a:solidFill>
                <a:ea typeface="ＭＳ Ｐゴシック" charset="-128"/>
              </a:rPr>
              <a:t>La conception </a:t>
            </a:r>
            <a:r>
              <a:rPr lang="en-US" dirty="0" err="1" smtClean="0">
                <a:solidFill>
                  <a:srgbClr val="7B3D17"/>
                </a:solidFill>
                <a:ea typeface="ＭＳ Ｐゴシック" charset="-128"/>
              </a:rPr>
              <a:t>universelle</a:t>
            </a:r>
            <a:r>
              <a:rPr lang="en-US" dirty="0" smtClean="0">
                <a:solidFill>
                  <a:srgbClr val="7B3D17"/>
                </a:solidFill>
                <a:ea typeface="ＭＳ Ｐゴシック" charset="-128"/>
              </a:rPr>
              <a:t> de </a:t>
            </a:r>
            <a:r>
              <a:rPr lang="en-US" dirty="0" err="1" smtClean="0">
                <a:solidFill>
                  <a:srgbClr val="7B3D17"/>
                </a:solidFill>
                <a:ea typeface="ＭＳ Ｐゴシック" charset="-128"/>
              </a:rPr>
              <a:t>l’apprentissage</a:t>
            </a:r>
            <a:r>
              <a:rPr lang="en-US" dirty="0" smtClean="0">
                <a:solidFill>
                  <a:srgbClr val="7B3D17"/>
                </a:solidFill>
                <a:ea typeface="ＭＳ Ｐゴシック" charset="-128"/>
              </a:rPr>
              <a:t> (CUA)</a:t>
            </a:r>
            <a:br>
              <a:rPr lang="en-US" dirty="0" smtClean="0">
                <a:solidFill>
                  <a:srgbClr val="7B3D17"/>
                </a:solidFill>
                <a:ea typeface="ＭＳ Ｐゴシック" charset="-128"/>
              </a:rPr>
            </a:br>
            <a:r>
              <a:rPr lang="en-US" sz="1000" dirty="0">
                <a:solidFill>
                  <a:srgbClr val="7B3D17"/>
                </a:solidFill>
                <a:ea typeface="ＭＳ Ｐゴシック" charset="-128"/>
              </a:rPr>
              <a:t/>
            </a:r>
            <a:br>
              <a:rPr lang="en-US" sz="1000" dirty="0">
                <a:solidFill>
                  <a:srgbClr val="7B3D17"/>
                </a:solidFill>
                <a:ea typeface="ＭＳ Ｐゴシック" charset="-128"/>
              </a:rPr>
            </a:br>
            <a:r>
              <a:rPr lang="en-US" sz="3000" i="1" dirty="0">
                <a:solidFill>
                  <a:srgbClr val="7B3D17"/>
                </a:solidFill>
                <a:ea typeface="ＭＳ Ｐゴシック" charset="-128"/>
              </a:rPr>
              <a:t>Notre </a:t>
            </a:r>
            <a:r>
              <a:rPr lang="en-US" sz="3000" i="1" dirty="0" err="1">
                <a:solidFill>
                  <a:srgbClr val="7B3D17"/>
                </a:solidFill>
                <a:ea typeface="ＭＳ Ｐゴシック" charset="-128"/>
              </a:rPr>
              <a:t>environnement</a:t>
            </a:r>
            <a:r>
              <a:rPr lang="en-US" sz="3000" i="1" dirty="0">
                <a:solidFill>
                  <a:srgbClr val="7B3D17"/>
                </a:solidFill>
                <a:ea typeface="ＭＳ Ｐゴシック" charset="-128"/>
              </a:rPr>
              <a:t> </a:t>
            </a:r>
            <a:r>
              <a:rPr lang="en-US" sz="3000" i="1" dirty="0" err="1">
                <a:solidFill>
                  <a:srgbClr val="7B3D17"/>
                </a:solidFill>
                <a:ea typeface="ＭＳ Ｐゴシック" charset="-128"/>
              </a:rPr>
              <a:t>pédagogique</a:t>
            </a:r>
            <a:r>
              <a:rPr lang="en-US" sz="3000" i="1" dirty="0">
                <a:solidFill>
                  <a:srgbClr val="7B3D17"/>
                </a:solidFill>
                <a:ea typeface="ＭＳ Ｐゴシック" charset="-128"/>
              </a:rPr>
              <a:t> </a:t>
            </a:r>
            <a:r>
              <a:rPr lang="en-US" sz="3000" i="1" dirty="0" err="1">
                <a:solidFill>
                  <a:srgbClr val="7B3D17"/>
                </a:solidFill>
                <a:ea typeface="ＭＳ Ｐゴシック" charset="-128"/>
              </a:rPr>
              <a:t>est-il</a:t>
            </a:r>
            <a:r>
              <a:rPr lang="en-US" sz="3000" i="1" dirty="0">
                <a:solidFill>
                  <a:srgbClr val="7B3D17"/>
                </a:solidFill>
                <a:ea typeface="ＭＳ Ｐゴシック" charset="-128"/>
              </a:rPr>
              <a:t> accessible?</a:t>
            </a:r>
          </a:p>
        </p:txBody>
      </p:sp>
      <p:sp>
        <p:nvSpPr>
          <p:cNvPr id="29699" name="Rectangle 12"/>
          <p:cNvSpPr>
            <a:spLocks noGrp="1" noChangeArrowheads="1"/>
          </p:cNvSpPr>
          <p:nvPr>
            <p:ph type="body" orient="vert" idx="1"/>
          </p:nvPr>
        </p:nvSpPr>
        <p:spPr>
          <a:xfrm>
            <a:off x="6324600" y="2362200"/>
            <a:ext cx="4343400" cy="4267200"/>
          </a:xfrm>
        </p:spPr>
        <p:txBody>
          <a:bodyPr vert="horz">
            <a:normAutofit/>
          </a:bodyPr>
          <a:lstStyle/>
          <a:p>
            <a:pPr marL="0" indent="0">
              <a:buNone/>
            </a:pPr>
            <a:r>
              <a:rPr lang="fr-CA" sz="2700" i="1" dirty="0">
                <a:ea typeface="ＭＳ Ｐゴシック" charset="-128"/>
              </a:rPr>
              <a:t>CUA et « </a:t>
            </a:r>
            <a:r>
              <a:rPr lang="fr-CA" sz="2700" i="1" dirty="0" err="1">
                <a:ea typeface="ＭＳ Ｐゴシック" charset="-128"/>
              </a:rPr>
              <a:t>empowerment</a:t>
            </a:r>
            <a:r>
              <a:rPr lang="fr-CA" sz="2700" i="1" dirty="0">
                <a:ea typeface="ＭＳ Ｐゴシック" charset="-128"/>
              </a:rPr>
              <a:t> »</a:t>
            </a:r>
          </a:p>
          <a:p>
            <a:pPr marL="0" indent="0"/>
            <a:r>
              <a:rPr lang="fr-CA" sz="2700" i="1" dirty="0">
                <a:ea typeface="ＭＳ Ｐゴシック" charset="-128"/>
              </a:rPr>
              <a:t> Comme professeur, on ne peut rien au handicap.</a:t>
            </a:r>
          </a:p>
          <a:p>
            <a:pPr marL="0" indent="0"/>
            <a:r>
              <a:rPr lang="fr-CA" sz="2700" i="1" dirty="0">
                <a:ea typeface="ＭＳ Ｐゴシック" charset="-128"/>
              </a:rPr>
              <a:t> Mais on peut beaucoup sur l’environnement pédagogique!</a:t>
            </a:r>
          </a:p>
          <a:p>
            <a:pPr marL="0" indent="0"/>
            <a:r>
              <a:rPr lang="fr-CA" sz="2700" i="1" dirty="0">
                <a:ea typeface="ＭＳ Ｐゴシック" charset="-128"/>
              </a:rPr>
              <a:t> La question devient alors: mes pratiques sont-elles handicapantes? Sont-elles un « révélateur » de handicap?</a:t>
            </a:r>
            <a:endParaRPr lang="fr-CA" sz="1200" dirty="0">
              <a:ea typeface="ＭＳ Ｐゴシック" charset="-128"/>
            </a:endParaRPr>
          </a:p>
          <a:p>
            <a:pPr marL="0" indent="0">
              <a:buNone/>
            </a:pPr>
            <a:endParaRPr lang="en-US" sz="2100" dirty="0">
              <a:ea typeface="ＭＳ Ｐゴシック" charset="-128"/>
            </a:endParaRPr>
          </a:p>
        </p:txBody>
      </p:sp>
      <p:pic>
        <p:nvPicPr>
          <p:cNvPr id="185354" name="Picture 10" descr="Picture of classroom with students">
            <a:hlinkClick r:id="rId3"/>
          </p:cNvPr>
          <p:cNvPicPr>
            <a:picLocks noChangeAspect="1" noChangeArrowheads="1"/>
          </p:cNvPicPr>
          <p:nvPr/>
        </p:nvPicPr>
        <p:blipFill>
          <a:blip r:embed="rId4"/>
          <a:srcRect/>
          <a:stretch>
            <a:fillRect/>
          </a:stretch>
        </p:blipFill>
        <p:spPr bwMode="auto">
          <a:xfrm>
            <a:off x="2209800" y="2362201"/>
            <a:ext cx="4038601" cy="3028951"/>
          </a:xfrm>
          <a:prstGeom prst="round2DiagRect">
            <a:avLst>
              <a:gd name="adj1" fmla="val 16667"/>
              <a:gd name="adj2" fmla="val 0"/>
            </a:avLst>
          </a:prstGeom>
          <a:ln w="88900" cap="sq">
            <a:solidFill>
              <a:srgbClr val="FFFFFF"/>
            </a:solidFill>
            <a:miter lim="800000"/>
          </a:ln>
          <a:effectLst>
            <a:outerShdw blurRad="57785" algn="br" rotWithShape="0">
              <a:srgbClr val="000000">
                <a:alpha val="70000"/>
              </a:srgbClr>
            </a:outerShdw>
          </a:effectLst>
        </p:spPr>
      </p:pic>
    </p:spTree>
    <p:extLst>
      <p:ext uri="{BB962C8B-B14F-4D97-AF65-F5344CB8AC3E}">
        <p14:creationId xmlns:p14="http://schemas.microsoft.com/office/powerpoint/2010/main" val="20122061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1000"/>
                                        <p:tgtEl>
                                          <p:spTgt spid="29699">
                                            <p:txEl>
                                              <p:pRg st="0" end="0"/>
                                            </p:txEl>
                                          </p:spTgt>
                                        </p:tgtEl>
                                      </p:cBhvr>
                                    </p:animEffect>
                                    <p:anim calcmode="lin" valueType="num">
                                      <p:cBhvr>
                                        <p:cTn id="8" dur="10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9699">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969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9699">
                                            <p:txEl>
                                              <p:pRg st="1" end="1"/>
                                            </p:txEl>
                                          </p:spTgt>
                                        </p:tgtEl>
                                        <p:attrNameLst>
                                          <p:attrName>style.visibility</p:attrName>
                                        </p:attrNameLst>
                                      </p:cBhvr>
                                      <p:to>
                                        <p:strVal val="visible"/>
                                      </p:to>
                                    </p:set>
                                    <p:animEffect transition="in" filter="fade">
                                      <p:cBhvr>
                                        <p:cTn id="15" dur="1000"/>
                                        <p:tgtEl>
                                          <p:spTgt spid="29699">
                                            <p:txEl>
                                              <p:pRg st="1" end="1"/>
                                            </p:txEl>
                                          </p:spTgt>
                                        </p:tgtEl>
                                      </p:cBhvr>
                                    </p:animEffect>
                                    <p:anim calcmode="lin" valueType="num">
                                      <p:cBhvr>
                                        <p:cTn id="16" dur="10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29699">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9699">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9699">
                                            <p:txEl>
                                              <p:pRg st="2" end="2"/>
                                            </p:txEl>
                                          </p:spTgt>
                                        </p:tgtEl>
                                        <p:attrNameLst>
                                          <p:attrName>style.visibility</p:attrName>
                                        </p:attrNameLst>
                                      </p:cBhvr>
                                      <p:to>
                                        <p:strVal val="visible"/>
                                      </p:to>
                                    </p:set>
                                    <p:animEffect transition="in" filter="fade">
                                      <p:cBhvr>
                                        <p:cTn id="23" dur="1000"/>
                                        <p:tgtEl>
                                          <p:spTgt spid="29699">
                                            <p:txEl>
                                              <p:pRg st="2" end="2"/>
                                            </p:txEl>
                                          </p:spTgt>
                                        </p:tgtEl>
                                      </p:cBhvr>
                                    </p:animEffect>
                                    <p:anim calcmode="lin" valueType="num">
                                      <p:cBhvr>
                                        <p:cTn id="24" dur="10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29699">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9699">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29699">
                                            <p:txEl>
                                              <p:pRg st="3" end="3"/>
                                            </p:txEl>
                                          </p:spTgt>
                                        </p:tgtEl>
                                        <p:attrNameLst>
                                          <p:attrName>style.visibility</p:attrName>
                                        </p:attrNameLst>
                                      </p:cBhvr>
                                      <p:to>
                                        <p:strVal val="visible"/>
                                      </p:to>
                                    </p:set>
                                    <p:animEffect transition="in" filter="fade">
                                      <p:cBhvr>
                                        <p:cTn id="31" dur="1000"/>
                                        <p:tgtEl>
                                          <p:spTgt spid="29699">
                                            <p:txEl>
                                              <p:pRg st="3" end="3"/>
                                            </p:txEl>
                                          </p:spTgt>
                                        </p:tgtEl>
                                      </p:cBhvr>
                                    </p:animEffect>
                                    <p:anim calcmode="lin" valueType="num">
                                      <p:cBhvr>
                                        <p:cTn id="32" dur="1000" fill="hold"/>
                                        <p:tgtEl>
                                          <p:spTgt spid="29699">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29699">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9699">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33" name="Group 1"/>
          <p:cNvGraphicFramePr>
            <a:graphicFrameLocks noGrp="1"/>
          </p:cNvGraphicFramePr>
          <p:nvPr/>
        </p:nvGraphicFramePr>
        <p:xfrm>
          <a:off x="7620000" y="1524000"/>
          <a:ext cx="2108200" cy="4445000"/>
        </p:xfrm>
        <a:graphic>
          <a:graphicData uri="http://schemas.openxmlformats.org/drawingml/2006/table">
            <a:tbl>
              <a:tblPr/>
              <a:tblGrid>
                <a:gridCol w="2108200"/>
              </a:tblGrid>
              <a:tr h="4445000">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fr-CA" sz="1600" b="1" i="0" u="none" strike="noStrike" cap="none" normalizeH="0" baseline="0" smtClean="0">
                          <a:ln>
                            <a:noFill/>
                          </a:ln>
                          <a:solidFill>
                            <a:schemeClr val="tx1"/>
                          </a:solidFill>
                          <a:effectLst/>
                          <a:latin typeface="Tw Cen MT" charset="0"/>
                          <a:ea typeface="ＭＳ Ｐゴシック" charset="-128"/>
                          <a:sym typeface="Arial Bold" charset="0"/>
                        </a:rPr>
                        <a:t>RÉSEAUX AFFECTIFS</a:t>
                      </a:r>
                      <a:endParaRPr kumimoji="0" lang="fr-CA" sz="1600" b="1" i="0" u="none" strike="noStrike" cap="none" normalizeH="0" baseline="0" smtClean="0">
                        <a:ln>
                          <a:noFill/>
                        </a:ln>
                        <a:solidFill>
                          <a:srgbClr val="FFFFFF"/>
                        </a:solidFill>
                        <a:effectLst/>
                        <a:latin typeface="Tw Cen MT" charset="0"/>
                        <a:ea typeface="ヒラギノ角ゴ ProN W3" charset="-128"/>
                        <a:sym typeface="Gill Sans" charset="0"/>
                      </a:endParaRPr>
                    </a:p>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825500" algn="l"/>
                        </a:tabLst>
                      </a:pPr>
                      <a:endParaRPr kumimoji="0" lang="fr-CA" sz="1500" b="0" i="0" u="none" strike="noStrike" cap="none" normalizeH="0" baseline="0" smtClean="0">
                        <a:ln>
                          <a:noFill/>
                        </a:ln>
                        <a:solidFill>
                          <a:schemeClr val="tx1"/>
                        </a:solidFill>
                        <a:effectLst/>
                        <a:latin typeface="Tw Cen MT" charset="0"/>
                        <a:ea typeface="ＭＳ Ｐゴシック" charset="-128"/>
                        <a:sym typeface="Arial Bold" charset="0"/>
                      </a:endParaRPr>
                    </a:p>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fr-CA" sz="1600" b="0" i="0" u="none" strike="noStrike" cap="none" normalizeH="0" baseline="0" smtClean="0">
                          <a:ln>
                            <a:noFill/>
                          </a:ln>
                          <a:solidFill>
                            <a:schemeClr val="tx1"/>
                          </a:solidFill>
                          <a:effectLst/>
                          <a:latin typeface="Tw Cen MT" charset="0"/>
                          <a:ea typeface="ＭＳ Ｐゴシック" charset="-128"/>
                          <a:sym typeface="Arial Bold" charset="0"/>
                        </a:rPr>
                        <a:t>Le « </a:t>
                      </a:r>
                      <a:r>
                        <a:rPr kumimoji="0" lang="fr-CA" sz="1600" b="1" i="0" u="none" strike="noStrike" cap="none" normalizeH="0" baseline="0" smtClean="0">
                          <a:ln>
                            <a:noFill/>
                          </a:ln>
                          <a:solidFill>
                            <a:schemeClr val="tx1"/>
                          </a:solidFill>
                          <a:effectLst/>
                          <a:latin typeface="Tw Cen MT" charset="0"/>
                          <a:ea typeface="ＭＳ Ｐゴシック" charset="-128"/>
                          <a:sym typeface="Arial Bold" charset="0"/>
                        </a:rPr>
                        <a:t>pourquoi</a:t>
                      </a:r>
                      <a:r>
                        <a:rPr kumimoji="0" lang="fr-CA" sz="1600" b="0" i="0" u="none" strike="noStrike" cap="none" normalizeH="0" baseline="0" smtClean="0">
                          <a:ln>
                            <a:noFill/>
                          </a:ln>
                          <a:solidFill>
                            <a:schemeClr val="tx1"/>
                          </a:solidFill>
                          <a:effectLst/>
                          <a:latin typeface="Tw Cen MT" charset="0"/>
                          <a:ea typeface="ＭＳ Ｐゴシック" charset="-128"/>
                          <a:sym typeface="Arial Bold" charset="0"/>
                        </a:rPr>
                        <a:t> » de l’apprentissage</a:t>
                      </a:r>
                      <a:endParaRPr kumimoji="0" lang="fr-CA" sz="1600" b="1" i="0" u="none" strike="noStrike" cap="none" normalizeH="0" baseline="0" smtClean="0">
                        <a:ln>
                          <a:noFill/>
                        </a:ln>
                        <a:solidFill>
                          <a:srgbClr val="FFFFFF"/>
                        </a:solidFill>
                        <a:effectLst/>
                        <a:latin typeface="Tw Cen MT" charset="0"/>
                        <a:ea typeface="ヒラギノ角ゴ ProN W3" charset="-128"/>
                        <a:sym typeface="Gill Sans" charset="0"/>
                      </a:endParaRPr>
                    </a:p>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825500" algn="l"/>
                        </a:tabLst>
                      </a:pPr>
                      <a:endParaRPr kumimoji="0" lang="fr-CA" sz="1500" b="0" i="0" u="none" strike="noStrike" cap="none" normalizeH="0" baseline="0" smtClean="0">
                        <a:ln>
                          <a:noFill/>
                        </a:ln>
                        <a:solidFill>
                          <a:schemeClr val="tx1"/>
                        </a:solidFill>
                        <a:effectLst/>
                        <a:latin typeface="Tw Cen MT" charset="0"/>
                        <a:ea typeface="ＭＳ Ｐゴシック" charset="-128"/>
                        <a:sym typeface="Arial Bold" charset="0"/>
                      </a:endParaRPr>
                    </a:p>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825500" algn="l"/>
                        </a:tabLst>
                      </a:pPr>
                      <a:endParaRPr kumimoji="0" lang="fr-CA" sz="1500" b="0" i="0" u="none" strike="noStrike" cap="none" normalizeH="0" baseline="0" smtClean="0">
                        <a:ln>
                          <a:noFill/>
                        </a:ln>
                        <a:solidFill>
                          <a:schemeClr val="tx1"/>
                        </a:solidFill>
                        <a:effectLst/>
                        <a:latin typeface="Tw Cen MT" charset="0"/>
                        <a:ea typeface="ＭＳ Ｐゴシック" charset="-128"/>
                        <a:sym typeface="Arial Bold" charset="0"/>
                      </a:endParaRPr>
                    </a:p>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825500" algn="l"/>
                        </a:tabLst>
                      </a:pPr>
                      <a:endParaRPr kumimoji="0" lang="fr-CA" sz="1500" b="0" i="0" u="none" strike="noStrike" cap="none" normalizeH="0" baseline="0" smtClean="0">
                        <a:ln>
                          <a:noFill/>
                        </a:ln>
                        <a:solidFill>
                          <a:schemeClr val="tx1"/>
                        </a:solidFill>
                        <a:effectLst/>
                        <a:latin typeface="Tw Cen MT" charset="0"/>
                        <a:ea typeface="ＭＳ Ｐゴシック" charset="-128"/>
                        <a:sym typeface="Arial Bold" charset="0"/>
                      </a:endParaRPr>
                    </a:p>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825500" algn="l"/>
                        </a:tabLst>
                      </a:pPr>
                      <a:endParaRPr kumimoji="0" lang="fr-CA" sz="1500" b="0" i="0" u="none" strike="noStrike" cap="none" normalizeH="0" baseline="0" smtClean="0">
                        <a:ln>
                          <a:noFill/>
                        </a:ln>
                        <a:solidFill>
                          <a:schemeClr val="tx1"/>
                        </a:solidFill>
                        <a:effectLst/>
                        <a:latin typeface="Tw Cen MT" charset="0"/>
                        <a:ea typeface="ＭＳ Ｐゴシック" charset="-128"/>
                        <a:sym typeface="Arial Bold" charset="0"/>
                      </a:endParaRPr>
                    </a:p>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825500" algn="l"/>
                        </a:tabLst>
                      </a:pPr>
                      <a:endParaRPr kumimoji="0" lang="fr-CA" sz="1500" b="0" i="0" u="none" strike="noStrike" cap="none" normalizeH="0" baseline="0" smtClean="0">
                        <a:ln>
                          <a:noFill/>
                        </a:ln>
                        <a:solidFill>
                          <a:schemeClr val="tx1"/>
                        </a:solidFill>
                        <a:effectLst/>
                        <a:latin typeface="Tw Cen MT" charset="0"/>
                        <a:ea typeface="ＭＳ Ｐゴシック" charset="-128"/>
                        <a:sym typeface="Arial Bold" charset="0"/>
                      </a:endParaRPr>
                    </a:p>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825500" algn="l"/>
                        </a:tabLst>
                      </a:pPr>
                      <a:endParaRPr kumimoji="0" lang="fr-CA" sz="1500" b="0" i="0" u="none" strike="noStrike" cap="none" normalizeH="0" baseline="0" smtClean="0">
                        <a:ln>
                          <a:noFill/>
                        </a:ln>
                        <a:solidFill>
                          <a:schemeClr val="tx1"/>
                        </a:solidFill>
                        <a:effectLst/>
                        <a:latin typeface="Tw Cen MT" charset="0"/>
                        <a:ea typeface="ＭＳ Ｐゴシック" charset="-128"/>
                        <a:sym typeface="Arial Bold" charset="0"/>
                      </a:endParaRPr>
                    </a:p>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825500" algn="l"/>
                        </a:tabLst>
                      </a:pPr>
                      <a:endParaRPr kumimoji="0" lang="fr-CA" sz="1500" b="0" i="0" u="none" strike="noStrike" cap="none" normalizeH="0" baseline="0" smtClean="0">
                        <a:ln>
                          <a:noFill/>
                        </a:ln>
                        <a:solidFill>
                          <a:schemeClr val="tx1"/>
                        </a:solidFill>
                        <a:effectLst/>
                        <a:latin typeface="Tw Cen MT" charset="0"/>
                        <a:ea typeface="ＭＳ Ｐゴシック" charset="-128"/>
                        <a:sym typeface="Arial Bold" charset="0"/>
                      </a:endParaRPr>
                    </a:p>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825500" algn="l"/>
                        </a:tabLst>
                      </a:pPr>
                      <a:endParaRPr kumimoji="0" lang="fr-CA" sz="1500" b="1" i="0" u="none" strike="noStrike" cap="none" normalizeH="0" baseline="0" smtClean="0">
                        <a:ln>
                          <a:noFill/>
                        </a:ln>
                        <a:solidFill>
                          <a:srgbClr val="FFFFFF"/>
                        </a:solidFill>
                        <a:effectLst/>
                        <a:latin typeface="Tw Cen MT" charset="0"/>
                        <a:ea typeface="ヒラギノ角ゴ ProN W3" charset="-128"/>
                        <a:sym typeface="Gill Sans" charset="0"/>
                      </a:endParaRPr>
                    </a:p>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fr-CA" sz="1500" b="0" i="0" u="none" strike="noStrike" cap="none" normalizeH="0" baseline="0" smtClean="0">
                          <a:ln>
                            <a:noFill/>
                          </a:ln>
                          <a:solidFill>
                            <a:schemeClr val="tx1"/>
                          </a:solidFill>
                          <a:effectLst/>
                          <a:latin typeface="Tw Cen MT" charset="0"/>
                          <a:ea typeface="ＭＳ Ｐゴシック" charset="-128"/>
                          <a:sym typeface="Arial" charset="0"/>
                        </a:rPr>
                        <a:t>Stimuler </a:t>
                      </a:r>
                      <a:r>
                        <a:rPr kumimoji="0" lang="fr-CA" sz="1500" b="0" i="0" u="none" strike="noStrike" cap="none" normalizeH="0" baseline="0" smtClean="0">
                          <a:ln>
                            <a:noFill/>
                          </a:ln>
                          <a:solidFill>
                            <a:schemeClr val="tx1"/>
                          </a:solidFill>
                          <a:effectLst/>
                          <a:latin typeface="Tw Cen MT" charset="0"/>
                          <a:ea typeface="ＭＳ Ｐゴシック" charset="-128"/>
                          <a:sym typeface="Arial Bold" charset="0"/>
                        </a:rPr>
                        <a:t>l'intérêt et la motivation </a:t>
                      </a:r>
                      <a:r>
                        <a:rPr kumimoji="0" lang="fr-CA" sz="1500" b="0" i="0" u="none" strike="noStrike" cap="none" normalizeH="0" baseline="0" smtClean="0">
                          <a:ln>
                            <a:noFill/>
                          </a:ln>
                          <a:solidFill>
                            <a:schemeClr val="tx1"/>
                          </a:solidFill>
                          <a:effectLst/>
                          <a:latin typeface="Tw Cen MT" charset="0"/>
                          <a:ea typeface="ＭＳ Ｐゴシック" charset="-128"/>
                          <a:sym typeface="Arial" charset="0"/>
                        </a:rPr>
                        <a:t>envers l'apprentissage.</a:t>
                      </a:r>
                      <a:endParaRPr kumimoji="0" lang="fr-CA" sz="1500" b="1" i="0" u="none" strike="noStrike" cap="none" normalizeH="0" baseline="0" smtClean="0">
                        <a:ln>
                          <a:noFill/>
                        </a:ln>
                        <a:solidFill>
                          <a:srgbClr val="FFFFFF"/>
                        </a:solidFill>
                        <a:effectLst/>
                        <a:latin typeface="Tw Cen MT" charset="0"/>
                        <a:ea typeface="ヒラギノ角ゴ ProN W3" charset="-128"/>
                        <a:sym typeface="Gill Sans" charset="0"/>
                      </a:endParaRPr>
                    </a:p>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825500" algn="l"/>
                        </a:tabLst>
                      </a:pPr>
                      <a:endParaRPr kumimoji="0" lang="fr-CA" sz="1500" b="0" i="0" u="none" strike="noStrike" cap="none" normalizeH="0" baseline="0" smtClean="0">
                        <a:ln>
                          <a:noFill/>
                        </a:ln>
                        <a:solidFill>
                          <a:schemeClr val="tx1"/>
                        </a:solidFill>
                        <a:effectLst/>
                        <a:latin typeface="Tw Cen MT" charset="0"/>
                        <a:ea typeface="ＭＳ Ｐゴシック" charset="-128"/>
                        <a:sym typeface="Arial" charset="0"/>
                      </a:endParaRPr>
                    </a:p>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fr-CA" sz="1500" b="0" i="0" u="none" strike="noStrike" cap="none" normalizeH="0" baseline="0" smtClean="0">
                          <a:ln>
                            <a:noFill/>
                          </a:ln>
                          <a:solidFill>
                            <a:srgbClr val="007635"/>
                          </a:solidFill>
                          <a:effectLst/>
                          <a:latin typeface="Tw Cen MT" charset="0"/>
                          <a:ea typeface="ＭＳ Ｐゴシック" charset="-128"/>
                          <a:sym typeface="Arial Bold" charset="0"/>
                        </a:rPr>
                        <a:t>Fournir de nombreux moyens de </a:t>
                      </a:r>
                      <a:r>
                        <a:rPr kumimoji="0" lang="fr-CA" sz="1500" b="1" i="0" u="none" strike="noStrike" cap="none" normalizeH="0" baseline="0" smtClean="0">
                          <a:ln>
                            <a:noFill/>
                          </a:ln>
                          <a:solidFill>
                            <a:srgbClr val="007635"/>
                          </a:solidFill>
                          <a:effectLst/>
                          <a:latin typeface="Tw Cen MT" charset="0"/>
                          <a:ea typeface="ＭＳ Ｐゴシック" charset="-128"/>
                          <a:sym typeface="Arial Bold" charset="0"/>
                        </a:rPr>
                        <a:t>participation</a:t>
                      </a:r>
                    </a:p>
                  </a:txBody>
                  <a:tcPr marL="38100" marR="38100" marT="38100" marB="381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gradFill rotWithShape="0">
                      <a:gsLst>
                        <a:gs pos="0">
                          <a:srgbClr val="D5FBAC"/>
                        </a:gs>
                        <a:gs pos="50000">
                          <a:srgbClr val="E5FCCC"/>
                        </a:gs>
                        <a:gs pos="100000">
                          <a:srgbClr val="F2FEE6"/>
                        </a:gs>
                      </a:gsLst>
                      <a:lin ang="2700000" scaled="1"/>
                    </a:gradFill>
                  </a:tcPr>
                </a:tc>
              </a:tr>
            </a:tbl>
          </a:graphicData>
        </a:graphic>
      </p:graphicFrame>
      <p:graphicFrame>
        <p:nvGraphicFramePr>
          <p:cNvPr id="44039" name="Group 7"/>
          <p:cNvGraphicFramePr>
            <a:graphicFrameLocks noGrp="1"/>
          </p:cNvGraphicFramePr>
          <p:nvPr/>
        </p:nvGraphicFramePr>
        <p:xfrm>
          <a:off x="4751389" y="1524000"/>
          <a:ext cx="2312987" cy="4480560"/>
        </p:xfrm>
        <a:graphic>
          <a:graphicData uri="http://schemas.openxmlformats.org/drawingml/2006/table">
            <a:tbl>
              <a:tblPr/>
              <a:tblGrid>
                <a:gridCol w="2312987"/>
              </a:tblGrid>
              <a:tr h="4292600">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fr-CA" sz="1600" b="1" i="0" u="none" strike="noStrike" cap="none" normalizeH="0" baseline="0" smtClean="0">
                          <a:ln>
                            <a:noFill/>
                          </a:ln>
                          <a:solidFill>
                            <a:schemeClr val="tx1"/>
                          </a:solidFill>
                          <a:effectLst/>
                          <a:latin typeface="Tw Cen MT" charset="0"/>
                          <a:ea typeface="ＭＳ Ｐゴシック" charset="-128"/>
                          <a:sym typeface="Arial Bold" charset="0"/>
                        </a:rPr>
                        <a:t>RÉSEAUX STRATÉGIQUES</a:t>
                      </a:r>
                      <a:endParaRPr kumimoji="0" lang="fr-CA" sz="1600" b="1" i="0" u="none" strike="noStrike" cap="none" normalizeH="0" baseline="0" smtClean="0">
                        <a:ln>
                          <a:noFill/>
                        </a:ln>
                        <a:solidFill>
                          <a:srgbClr val="FFFFFF"/>
                        </a:solidFill>
                        <a:effectLst/>
                        <a:latin typeface="Tw Cen MT" charset="0"/>
                        <a:ea typeface="ヒラギノ角ゴ ProN W3" charset="-128"/>
                        <a:sym typeface="Gill Sans" charset="0"/>
                      </a:endParaRPr>
                    </a:p>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825500" algn="l"/>
                        </a:tabLst>
                      </a:pPr>
                      <a:endParaRPr kumimoji="0" lang="fr-CA" sz="1600" b="0" i="0" u="none" strike="noStrike" cap="none" normalizeH="0" baseline="0" smtClean="0">
                        <a:ln>
                          <a:noFill/>
                        </a:ln>
                        <a:solidFill>
                          <a:schemeClr val="tx1"/>
                        </a:solidFill>
                        <a:effectLst/>
                        <a:latin typeface="Tw Cen MT" charset="0"/>
                        <a:ea typeface="ＭＳ Ｐゴシック" charset="-128"/>
                        <a:sym typeface="Arial Bold" charset="0"/>
                      </a:endParaRPr>
                    </a:p>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fr-CA" sz="1600" b="0" i="0" u="none" strike="noStrike" cap="none" normalizeH="0" baseline="0" smtClean="0">
                          <a:ln>
                            <a:noFill/>
                          </a:ln>
                          <a:solidFill>
                            <a:schemeClr val="tx1"/>
                          </a:solidFill>
                          <a:effectLst/>
                          <a:latin typeface="Tw Cen MT" charset="0"/>
                          <a:ea typeface="ＭＳ Ｐゴシック" charset="-128"/>
                          <a:sym typeface="Arial Bold" charset="0"/>
                        </a:rPr>
                        <a:t>Le « </a:t>
                      </a:r>
                      <a:r>
                        <a:rPr kumimoji="0" lang="fr-CA" sz="1600" b="1" i="0" u="none" strike="noStrike" cap="none" normalizeH="0" baseline="0" smtClean="0">
                          <a:ln>
                            <a:noFill/>
                          </a:ln>
                          <a:solidFill>
                            <a:schemeClr val="tx1"/>
                          </a:solidFill>
                          <a:effectLst/>
                          <a:latin typeface="Tw Cen MT" charset="0"/>
                          <a:ea typeface="ＭＳ Ｐゴシック" charset="-128"/>
                          <a:sym typeface="Arial Bold" charset="0"/>
                        </a:rPr>
                        <a:t>comment</a:t>
                      </a:r>
                      <a:r>
                        <a:rPr kumimoji="0" lang="fr-CA" sz="1600" b="0" i="0" u="none" strike="noStrike" cap="none" normalizeH="0" baseline="0" smtClean="0">
                          <a:ln>
                            <a:noFill/>
                          </a:ln>
                          <a:solidFill>
                            <a:schemeClr val="tx1"/>
                          </a:solidFill>
                          <a:effectLst/>
                          <a:latin typeface="Tw Cen MT" charset="0"/>
                          <a:ea typeface="ＭＳ Ｐゴシック" charset="-128"/>
                          <a:sym typeface="Arial Bold" charset="0"/>
                        </a:rPr>
                        <a:t> » de l’apprentissage</a:t>
                      </a:r>
                    </a:p>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825500" algn="l"/>
                        </a:tabLst>
                      </a:pPr>
                      <a:endParaRPr kumimoji="0" lang="fr-CA" sz="1500" b="0" i="0" u="none" strike="noStrike" cap="none" normalizeH="0" baseline="0" smtClean="0">
                        <a:ln>
                          <a:noFill/>
                        </a:ln>
                        <a:solidFill>
                          <a:schemeClr val="tx1"/>
                        </a:solidFill>
                        <a:effectLst/>
                        <a:latin typeface="Tw Cen MT" charset="0"/>
                        <a:ea typeface="ＭＳ Ｐゴシック" charset="-128"/>
                        <a:sym typeface="Arial Bold" charset="0"/>
                      </a:endParaRPr>
                    </a:p>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825500" algn="l"/>
                        </a:tabLst>
                      </a:pPr>
                      <a:endParaRPr kumimoji="0" lang="fr-CA" sz="1500" b="1" i="0" u="none" strike="noStrike" cap="none" normalizeH="0" baseline="0" smtClean="0">
                        <a:ln>
                          <a:noFill/>
                        </a:ln>
                        <a:solidFill>
                          <a:srgbClr val="FFFFFF"/>
                        </a:solidFill>
                        <a:effectLst/>
                        <a:latin typeface="Tw Cen MT" charset="0"/>
                        <a:ea typeface="ヒラギノ角ゴ ProN W3" charset="-128"/>
                        <a:sym typeface="Gill Sans" charset="0"/>
                      </a:endParaRPr>
                    </a:p>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825500" algn="l"/>
                        </a:tabLst>
                      </a:pPr>
                      <a:endParaRPr kumimoji="0" lang="fr-CA" sz="1500" b="1" i="0" u="none" strike="noStrike" cap="none" normalizeH="0" baseline="0" smtClean="0">
                        <a:ln>
                          <a:noFill/>
                        </a:ln>
                        <a:solidFill>
                          <a:srgbClr val="FFFFFF"/>
                        </a:solidFill>
                        <a:effectLst/>
                        <a:latin typeface="Tw Cen MT" charset="0"/>
                        <a:ea typeface="ヒラギノ角ゴ ProN W3" charset="-128"/>
                        <a:sym typeface="Gill Sans" charset="0"/>
                      </a:endParaRPr>
                    </a:p>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825500" algn="l"/>
                        </a:tabLst>
                      </a:pPr>
                      <a:endParaRPr kumimoji="0" lang="fr-CA" sz="1500" b="1" i="0" u="none" strike="noStrike" cap="none" normalizeH="0" baseline="0" smtClean="0">
                        <a:ln>
                          <a:noFill/>
                        </a:ln>
                        <a:solidFill>
                          <a:srgbClr val="FFFFFF"/>
                        </a:solidFill>
                        <a:effectLst/>
                        <a:latin typeface="Tw Cen MT" charset="0"/>
                        <a:ea typeface="ヒラギノ角ゴ ProN W3" charset="-128"/>
                        <a:sym typeface="Gill Sans" charset="0"/>
                      </a:endParaRPr>
                    </a:p>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825500" algn="l"/>
                        </a:tabLst>
                      </a:pPr>
                      <a:endParaRPr kumimoji="0" lang="fr-CA" sz="1500" b="1" i="0" u="none" strike="noStrike" cap="none" normalizeH="0" baseline="0" smtClean="0">
                        <a:ln>
                          <a:noFill/>
                        </a:ln>
                        <a:solidFill>
                          <a:srgbClr val="FFFFFF"/>
                        </a:solidFill>
                        <a:effectLst/>
                        <a:latin typeface="Tw Cen MT" charset="0"/>
                        <a:ea typeface="ヒラギノ角ゴ ProN W3" charset="-128"/>
                        <a:sym typeface="Gill Sans" charset="0"/>
                      </a:endParaRPr>
                    </a:p>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825500" algn="l"/>
                        </a:tabLst>
                      </a:pPr>
                      <a:endParaRPr kumimoji="0" lang="fr-CA" sz="1500" b="1" i="0" u="none" strike="noStrike" cap="none" normalizeH="0" baseline="0" smtClean="0">
                        <a:ln>
                          <a:noFill/>
                        </a:ln>
                        <a:solidFill>
                          <a:srgbClr val="FFFFFF"/>
                        </a:solidFill>
                        <a:effectLst/>
                        <a:latin typeface="Tw Cen MT" charset="0"/>
                        <a:ea typeface="ヒラギノ角ゴ ProN W3" charset="-128"/>
                        <a:sym typeface="Gill Sans" charset="0"/>
                      </a:endParaRPr>
                    </a:p>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825500" algn="l"/>
                        </a:tabLst>
                      </a:pPr>
                      <a:endParaRPr kumimoji="0" lang="fr-CA" sz="1500" b="1" i="0" u="none" strike="noStrike" cap="none" normalizeH="0" baseline="0" smtClean="0">
                        <a:ln>
                          <a:noFill/>
                        </a:ln>
                        <a:solidFill>
                          <a:srgbClr val="FFFFFF"/>
                        </a:solidFill>
                        <a:effectLst/>
                        <a:latin typeface="Tw Cen MT" charset="0"/>
                        <a:ea typeface="ヒラギノ角ゴ ProN W3" charset="-128"/>
                        <a:sym typeface="Gill Sans" charset="0"/>
                      </a:endParaRPr>
                    </a:p>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825500" algn="l"/>
                        </a:tabLst>
                      </a:pPr>
                      <a:endParaRPr kumimoji="0" lang="fr-CA" sz="1500" b="1" i="0" u="none" strike="noStrike" cap="none" normalizeH="0" baseline="0" smtClean="0">
                        <a:ln>
                          <a:noFill/>
                        </a:ln>
                        <a:solidFill>
                          <a:srgbClr val="FFFFFF"/>
                        </a:solidFill>
                        <a:effectLst/>
                        <a:latin typeface="Tw Cen MT" charset="0"/>
                        <a:ea typeface="ヒラギノ角ゴ ProN W3" charset="-128"/>
                        <a:sym typeface="Gill Sans" charset="0"/>
                      </a:endParaRPr>
                    </a:p>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fr-CA" sz="1500" b="0" i="0" u="none" strike="noStrike" cap="none" normalizeH="0" baseline="0" smtClean="0">
                          <a:ln>
                            <a:noFill/>
                          </a:ln>
                          <a:solidFill>
                            <a:schemeClr val="tx1"/>
                          </a:solidFill>
                          <a:effectLst/>
                          <a:latin typeface="Tw Cen MT" charset="0"/>
                          <a:ea typeface="ＭＳ Ｐゴシック" charset="-128"/>
                          <a:sym typeface="Arial" charset="0"/>
                        </a:rPr>
                        <a:t>Diversifier les </a:t>
                      </a:r>
                      <a:r>
                        <a:rPr kumimoji="0" lang="fr-CA" sz="1500" b="0" i="0" u="none" strike="noStrike" cap="none" normalizeH="0" baseline="0" smtClean="0">
                          <a:ln>
                            <a:noFill/>
                          </a:ln>
                          <a:solidFill>
                            <a:schemeClr val="tx1"/>
                          </a:solidFill>
                          <a:effectLst/>
                          <a:latin typeface="Tw Cen MT" charset="0"/>
                          <a:ea typeface="ＭＳ Ｐゴシック" charset="-128"/>
                          <a:sym typeface="Arial Bold" charset="0"/>
                        </a:rPr>
                        <a:t>façons </a:t>
                      </a:r>
                      <a:r>
                        <a:rPr kumimoji="0" lang="fr-CA" sz="1500" b="0" i="0" u="none" strike="noStrike" cap="none" normalizeH="0" baseline="0" smtClean="0">
                          <a:ln>
                            <a:noFill/>
                          </a:ln>
                          <a:solidFill>
                            <a:schemeClr val="tx1"/>
                          </a:solidFill>
                          <a:effectLst/>
                          <a:latin typeface="Tw Cen MT" charset="0"/>
                          <a:ea typeface="ＭＳ Ｐゴシック" charset="-128"/>
                          <a:sym typeface="Arial" charset="0"/>
                        </a:rPr>
                        <a:t>avec lesquelles les étudiants peuvent </a:t>
                      </a:r>
                      <a:r>
                        <a:rPr kumimoji="0" lang="fr-CA" sz="1500" b="0" i="0" u="none" strike="noStrike" cap="none" normalizeH="0" baseline="0" smtClean="0">
                          <a:ln>
                            <a:noFill/>
                          </a:ln>
                          <a:solidFill>
                            <a:schemeClr val="tx1"/>
                          </a:solidFill>
                          <a:effectLst/>
                          <a:latin typeface="Tw Cen MT" charset="0"/>
                          <a:ea typeface="ＭＳ Ｐゴシック" charset="-128"/>
                          <a:sym typeface="Arial Bold" charset="0"/>
                        </a:rPr>
                        <a:t>exprimer </a:t>
                      </a:r>
                      <a:r>
                        <a:rPr kumimoji="0" lang="fr-CA" sz="1500" b="0" i="0" u="none" strike="noStrike" cap="none" normalizeH="0" baseline="0" smtClean="0">
                          <a:ln>
                            <a:noFill/>
                          </a:ln>
                          <a:solidFill>
                            <a:schemeClr val="tx1"/>
                          </a:solidFill>
                          <a:effectLst/>
                          <a:latin typeface="Tw Cen MT" charset="0"/>
                          <a:ea typeface="ＭＳ Ｐゴシック" charset="-128"/>
                          <a:sym typeface="Arial" charset="0"/>
                        </a:rPr>
                        <a:t>ce qu'ils savent.</a:t>
                      </a:r>
                      <a:endParaRPr kumimoji="0" lang="fr-CA" sz="1500" b="1" i="0" u="none" strike="noStrike" cap="none" normalizeH="0" baseline="0" smtClean="0">
                        <a:ln>
                          <a:noFill/>
                        </a:ln>
                        <a:solidFill>
                          <a:srgbClr val="FFFFFF"/>
                        </a:solidFill>
                        <a:effectLst/>
                        <a:latin typeface="Tw Cen MT" charset="0"/>
                        <a:ea typeface="ヒラギノ角ゴ ProN W3" charset="-128"/>
                        <a:sym typeface="Gill Sans" charset="0"/>
                      </a:endParaRPr>
                    </a:p>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825500" algn="l"/>
                        </a:tabLst>
                      </a:pPr>
                      <a:endParaRPr kumimoji="0" lang="fr-CA" sz="1500" b="0" i="0" u="none" strike="noStrike" cap="none" normalizeH="0" baseline="0" smtClean="0">
                        <a:ln>
                          <a:noFill/>
                        </a:ln>
                        <a:solidFill>
                          <a:schemeClr val="tx1"/>
                        </a:solidFill>
                        <a:effectLst/>
                        <a:latin typeface="Tw Cen MT" charset="0"/>
                        <a:ea typeface="ＭＳ Ｐゴシック" charset="-128"/>
                        <a:sym typeface="Arial Bold" charset="0"/>
                      </a:endParaRPr>
                    </a:p>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fr-CA" sz="1500" b="0" i="0" u="none" strike="noStrike" cap="none" normalizeH="0" baseline="0" smtClean="0">
                          <a:ln>
                            <a:noFill/>
                          </a:ln>
                          <a:solidFill>
                            <a:srgbClr val="2E08B8"/>
                          </a:solidFill>
                          <a:effectLst/>
                          <a:latin typeface="Tw Cen MT" charset="0"/>
                          <a:ea typeface="ＭＳ Ｐゴシック" charset="-128"/>
                          <a:sym typeface="Arial Bold" charset="0"/>
                        </a:rPr>
                        <a:t>Fournir de nombreux moyens d'</a:t>
                      </a:r>
                      <a:r>
                        <a:rPr kumimoji="0" lang="fr-CA" sz="1500" b="1" i="0" u="none" strike="noStrike" cap="none" normalizeH="0" baseline="0" smtClean="0">
                          <a:ln>
                            <a:noFill/>
                          </a:ln>
                          <a:solidFill>
                            <a:srgbClr val="2E08B8"/>
                          </a:solidFill>
                          <a:effectLst/>
                          <a:latin typeface="Tw Cen MT" charset="0"/>
                          <a:ea typeface="ＭＳ Ｐゴシック" charset="-128"/>
                          <a:sym typeface="Arial Bold" charset="0"/>
                        </a:rPr>
                        <a:t>action et d'expression</a:t>
                      </a:r>
                    </a:p>
                  </a:txBody>
                  <a:tcPr marL="38100" marR="38100" marT="38100" marB="381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gradFill rotWithShape="0">
                      <a:gsLst>
                        <a:gs pos="0">
                          <a:srgbClr val="D7E4FD"/>
                        </a:gs>
                        <a:gs pos="50000">
                          <a:srgbClr val="E7EFFD"/>
                        </a:gs>
                        <a:gs pos="100000">
                          <a:srgbClr val="F3F7FE"/>
                        </a:gs>
                      </a:gsLst>
                      <a:lin ang="2700000" scaled="1"/>
                    </a:gradFill>
                  </a:tcPr>
                </a:tc>
              </a:tr>
            </a:tbl>
          </a:graphicData>
        </a:graphic>
      </p:graphicFrame>
      <p:graphicFrame>
        <p:nvGraphicFramePr>
          <p:cNvPr id="44045" name="Group 13"/>
          <p:cNvGraphicFramePr>
            <a:graphicFrameLocks noGrp="1"/>
          </p:cNvGraphicFramePr>
          <p:nvPr/>
        </p:nvGraphicFramePr>
        <p:xfrm>
          <a:off x="2133600" y="1524000"/>
          <a:ext cx="2236788" cy="4445000"/>
        </p:xfrm>
        <a:graphic>
          <a:graphicData uri="http://schemas.openxmlformats.org/drawingml/2006/table">
            <a:tbl>
              <a:tblPr/>
              <a:tblGrid>
                <a:gridCol w="2236788"/>
              </a:tblGrid>
              <a:tr h="4445000">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fr-CA" sz="1600" b="1" i="0" u="none" strike="noStrike" cap="none" normalizeH="0" baseline="0" dirty="0" smtClean="0">
                          <a:ln>
                            <a:noFill/>
                          </a:ln>
                          <a:solidFill>
                            <a:schemeClr val="tx1"/>
                          </a:solidFill>
                          <a:effectLst/>
                          <a:latin typeface="Tw Cen MT" charset="0"/>
                          <a:ea typeface="ＭＳ Ｐゴシック" charset="-128"/>
                          <a:sym typeface="Arial Bold" charset="0"/>
                        </a:rPr>
                        <a:t>RÉSEAUX DE RECONNAISSANCE</a:t>
                      </a:r>
                      <a:endParaRPr kumimoji="0" lang="fr-CA" sz="1600" b="1" i="0" u="none" strike="noStrike" cap="none" normalizeH="0" baseline="0" dirty="0" smtClean="0">
                        <a:ln>
                          <a:noFill/>
                        </a:ln>
                        <a:solidFill>
                          <a:srgbClr val="FFFFFF"/>
                        </a:solidFill>
                        <a:effectLst/>
                        <a:latin typeface="Tw Cen MT" charset="0"/>
                        <a:ea typeface="ヒラギノ角ゴ ProN W3" charset="-128"/>
                        <a:sym typeface="Gill Sans" charset="0"/>
                      </a:endParaRPr>
                    </a:p>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825500" algn="l"/>
                        </a:tabLst>
                      </a:pPr>
                      <a:endParaRPr kumimoji="0" lang="fr-CA" sz="1600" b="1" i="0" u="none" strike="noStrike" cap="none" normalizeH="0" baseline="0" dirty="0" smtClean="0">
                        <a:ln>
                          <a:noFill/>
                        </a:ln>
                        <a:solidFill>
                          <a:srgbClr val="FFFFFF"/>
                        </a:solidFill>
                        <a:effectLst/>
                        <a:latin typeface="Tw Cen MT" charset="0"/>
                        <a:ea typeface="ヒラギノ角ゴ ProN W3" charset="-128"/>
                        <a:sym typeface="Gill Sans" charset="0"/>
                      </a:endParaRPr>
                    </a:p>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fr-CA" sz="1600" b="1" i="0" u="none" strike="noStrike" cap="none" normalizeH="0" baseline="0" dirty="0" smtClean="0">
                          <a:ln>
                            <a:noFill/>
                          </a:ln>
                          <a:solidFill>
                            <a:schemeClr val="tx1"/>
                          </a:solidFill>
                          <a:effectLst/>
                          <a:latin typeface="Tw Cen MT" charset="0"/>
                          <a:ea typeface="ＭＳ Ｐゴシック" charset="-128"/>
                          <a:sym typeface="Arial Bold" charset="0"/>
                        </a:rPr>
                        <a:t>Le « quoi » de l’apprentissage</a:t>
                      </a:r>
                      <a:endParaRPr kumimoji="0" lang="fr-CA" sz="1600" b="1" i="0" u="none" strike="noStrike" cap="none" normalizeH="0" baseline="0" dirty="0" smtClean="0">
                        <a:ln>
                          <a:noFill/>
                        </a:ln>
                        <a:solidFill>
                          <a:srgbClr val="FFFFFF"/>
                        </a:solidFill>
                        <a:effectLst/>
                        <a:latin typeface="Tw Cen MT" charset="0"/>
                        <a:ea typeface="ヒラギノ角ゴ ProN W3" charset="-128"/>
                        <a:sym typeface="Gill Sans" charset="0"/>
                      </a:endParaRPr>
                    </a:p>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825500" algn="l"/>
                        </a:tabLst>
                      </a:pPr>
                      <a:endParaRPr kumimoji="0" lang="fr-CA" sz="1600" b="1" i="0" u="none" strike="noStrike" cap="none" normalizeH="0" baseline="0" dirty="0" smtClean="0">
                        <a:ln>
                          <a:noFill/>
                        </a:ln>
                        <a:solidFill>
                          <a:srgbClr val="FFFFFF"/>
                        </a:solidFill>
                        <a:effectLst/>
                        <a:latin typeface="Tw Cen MT" charset="0"/>
                        <a:ea typeface="ヒラギノ角ゴ ProN W3" charset="-128"/>
                        <a:sym typeface="Gill Sans" charset="0"/>
                      </a:endParaRPr>
                    </a:p>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825500" algn="l"/>
                        </a:tabLst>
                      </a:pPr>
                      <a:endParaRPr kumimoji="0" lang="fr-CA" sz="1600" b="1" i="0" u="none" strike="noStrike" cap="none" normalizeH="0" baseline="0" dirty="0" smtClean="0">
                        <a:ln>
                          <a:noFill/>
                        </a:ln>
                        <a:solidFill>
                          <a:srgbClr val="FFFFFF"/>
                        </a:solidFill>
                        <a:effectLst/>
                        <a:latin typeface="Tw Cen MT" charset="0"/>
                        <a:ea typeface="ヒラギノ角ゴ ProN W3" charset="-128"/>
                        <a:sym typeface="Gill Sans" charset="0"/>
                      </a:endParaRPr>
                    </a:p>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825500" algn="l"/>
                        </a:tabLst>
                      </a:pPr>
                      <a:endParaRPr kumimoji="0" lang="fr-CA" sz="1600" b="1" i="0" u="none" strike="noStrike" cap="none" normalizeH="0" baseline="0" dirty="0" smtClean="0">
                        <a:ln>
                          <a:noFill/>
                        </a:ln>
                        <a:solidFill>
                          <a:srgbClr val="FFFFFF"/>
                        </a:solidFill>
                        <a:effectLst/>
                        <a:latin typeface="Tw Cen MT" charset="0"/>
                        <a:ea typeface="ヒラギノ角ゴ ProN W3" charset="-128"/>
                        <a:sym typeface="Gill Sans" charset="0"/>
                      </a:endParaRPr>
                    </a:p>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825500" algn="l"/>
                        </a:tabLst>
                      </a:pPr>
                      <a:endParaRPr kumimoji="0" lang="fr-CA" sz="1600" b="1" i="0" u="none" strike="noStrike" cap="none" normalizeH="0" baseline="0" dirty="0" smtClean="0">
                        <a:ln>
                          <a:noFill/>
                        </a:ln>
                        <a:solidFill>
                          <a:srgbClr val="FFFFFF"/>
                        </a:solidFill>
                        <a:effectLst/>
                        <a:latin typeface="Tw Cen MT" charset="0"/>
                        <a:ea typeface="ヒラギノ角ゴ ProN W3" charset="-128"/>
                        <a:sym typeface="Gill Sans" charset="0"/>
                      </a:endParaRPr>
                    </a:p>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825500" algn="l"/>
                        </a:tabLst>
                      </a:pPr>
                      <a:endParaRPr kumimoji="0" lang="fr-CA" sz="1600" b="1" i="0" u="none" strike="noStrike" cap="none" normalizeH="0" baseline="0" dirty="0" smtClean="0">
                        <a:ln>
                          <a:noFill/>
                        </a:ln>
                        <a:solidFill>
                          <a:srgbClr val="FFFFFF"/>
                        </a:solidFill>
                        <a:effectLst/>
                        <a:latin typeface="Tw Cen MT" charset="0"/>
                        <a:ea typeface="ヒラギノ角ゴ ProN W3" charset="-128"/>
                        <a:sym typeface="Gill Sans" charset="0"/>
                      </a:endParaRPr>
                    </a:p>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825500" algn="l"/>
                        </a:tabLst>
                      </a:pPr>
                      <a:endParaRPr kumimoji="0" lang="fr-CA" sz="1600" b="0" i="0" u="none" strike="noStrike" cap="none" normalizeH="0" baseline="0" dirty="0" smtClean="0">
                        <a:ln>
                          <a:noFill/>
                        </a:ln>
                        <a:solidFill>
                          <a:schemeClr val="tx1"/>
                        </a:solidFill>
                        <a:effectLst/>
                        <a:latin typeface="Tw Cen MT" charset="0"/>
                        <a:ea typeface="ＭＳ Ｐゴシック" charset="-128"/>
                        <a:sym typeface="Arial" charset="0"/>
                      </a:endParaRPr>
                    </a:p>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825500" algn="l"/>
                        </a:tabLst>
                      </a:pPr>
                      <a:endParaRPr kumimoji="0" lang="fr-CA" sz="1600" b="0" i="0" u="none" strike="noStrike" cap="none" normalizeH="0" baseline="0" dirty="0" smtClean="0">
                        <a:ln>
                          <a:noFill/>
                        </a:ln>
                        <a:solidFill>
                          <a:schemeClr val="tx1"/>
                        </a:solidFill>
                        <a:effectLst/>
                        <a:latin typeface="Tw Cen MT" charset="0"/>
                        <a:ea typeface="ＭＳ Ｐゴシック" charset="-128"/>
                        <a:sym typeface="Arial" charset="0"/>
                      </a:endParaRPr>
                    </a:p>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fr-CA" sz="1400" b="0" i="0" u="none" strike="noStrike" cap="none" normalizeH="0" baseline="0" dirty="0" smtClean="0">
                          <a:ln>
                            <a:noFill/>
                          </a:ln>
                          <a:solidFill>
                            <a:schemeClr val="tx1"/>
                          </a:solidFill>
                          <a:effectLst/>
                          <a:latin typeface="Tw Cen MT" charset="0"/>
                          <a:ea typeface="ＭＳ Ｐゴシック" charset="-128"/>
                          <a:sym typeface="Arial" charset="0"/>
                        </a:rPr>
                        <a:t>Présenter l</a:t>
                      </a:r>
                      <a:r>
                        <a:rPr kumimoji="0" lang="fr-CA" sz="1400" b="0" i="0" u="none" strike="noStrike" cap="none" normalizeH="0" baseline="0" dirty="0" smtClean="0">
                          <a:ln>
                            <a:noFill/>
                          </a:ln>
                          <a:solidFill>
                            <a:schemeClr val="tx1"/>
                          </a:solidFill>
                          <a:effectLst/>
                          <a:latin typeface="Tw Cen MT" charset="0"/>
                          <a:ea typeface="ＭＳ Ｐゴシック" charset="-128"/>
                          <a:sym typeface="Arial Bold" charset="0"/>
                        </a:rPr>
                        <a:t>'information </a:t>
                      </a:r>
                      <a:r>
                        <a:rPr kumimoji="0" lang="fr-CA" sz="1400" b="0" i="0" u="none" strike="noStrike" cap="none" normalizeH="0" baseline="0" dirty="0" smtClean="0">
                          <a:ln>
                            <a:noFill/>
                          </a:ln>
                          <a:solidFill>
                            <a:schemeClr val="tx1"/>
                          </a:solidFill>
                          <a:effectLst/>
                          <a:latin typeface="Tw Cen MT" charset="0"/>
                          <a:ea typeface="ＭＳ Ｐゴシック" charset="-128"/>
                          <a:sym typeface="Arial" charset="0"/>
                        </a:rPr>
                        <a:t>et le contenu de </a:t>
                      </a:r>
                      <a:r>
                        <a:rPr kumimoji="0" lang="fr-CA" sz="1400" b="0" i="0" u="none" strike="noStrike" cap="none" normalizeH="0" baseline="0" dirty="0" smtClean="0">
                          <a:ln>
                            <a:noFill/>
                          </a:ln>
                          <a:solidFill>
                            <a:schemeClr val="tx1"/>
                          </a:solidFill>
                          <a:effectLst/>
                          <a:latin typeface="Tw Cen MT" charset="0"/>
                          <a:ea typeface="ＭＳ Ｐゴシック" charset="-128"/>
                          <a:sym typeface="Arial Bold" charset="0"/>
                        </a:rPr>
                        <a:t>différentes manières.</a:t>
                      </a:r>
                      <a:endParaRPr kumimoji="0" lang="fr-CA" sz="1400" b="1" i="0" u="none" strike="noStrike" cap="none" normalizeH="0" baseline="0" dirty="0" smtClean="0">
                        <a:ln>
                          <a:noFill/>
                        </a:ln>
                        <a:solidFill>
                          <a:srgbClr val="FFFFFF"/>
                        </a:solidFill>
                        <a:effectLst/>
                        <a:latin typeface="Tw Cen MT" charset="0"/>
                        <a:ea typeface="ＭＳ Ｐゴシック" charset="-128"/>
                        <a:sym typeface="Gill Sans" charset="0"/>
                      </a:endParaRPr>
                    </a:p>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825500" algn="l"/>
                        </a:tabLst>
                      </a:pPr>
                      <a:endParaRPr kumimoji="0" lang="fr-CA" sz="1600" b="0" i="0" u="none" strike="noStrike" cap="none" normalizeH="0" baseline="0" dirty="0" smtClean="0">
                        <a:ln>
                          <a:noFill/>
                        </a:ln>
                        <a:solidFill>
                          <a:schemeClr val="tx1"/>
                        </a:solidFill>
                        <a:effectLst/>
                        <a:latin typeface="Tw Cen MT" charset="0"/>
                        <a:ea typeface="ＭＳ Ｐゴシック" charset="-128"/>
                        <a:sym typeface="Arial" charset="0"/>
                      </a:endParaRPr>
                    </a:p>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fr-CA" sz="1500" b="0" i="0" u="none" strike="noStrike" cap="none" normalizeH="0" baseline="0" dirty="0" smtClean="0">
                          <a:ln>
                            <a:noFill/>
                          </a:ln>
                          <a:solidFill>
                            <a:srgbClr val="990099"/>
                          </a:solidFill>
                          <a:effectLst/>
                          <a:latin typeface="Tw Cen MT" charset="0"/>
                          <a:ea typeface="ＭＳ Ｐゴシック" charset="-128"/>
                          <a:sym typeface="Arial Bold" charset="0"/>
                        </a:rPr>
                        <a:t>Fournir de nombreux moyens de </a:t>
                      </a:r>
                      <a:r>
                        <a:rPr kumimoji="0" lang="fr-CA" sz="1500" b="1" i="0" u="none" strike="noStrike" cap="none" normalizeH="0" baseline="0" dirty="0" smtClean="0">
                          <a:ln>
                            <a:noFill/>
                          </a:ln>
                          <a:solidFill>
                            <a:srgbClr val="990099"/>
                          </a:solidFill>
                          <a:effectLst/>
                          <a:latin typeface="Tw Cen MT" charset="0"/>
                          <a:ea typeface="ＭＳ Ｐゴシック" charset="-128"/>
                          <a:sym typeface="Arial Bold" charset="0"/>
                        </a:rPr>
                        <a:t>représentation</a:t>
                      </a:r>
                    </a:p>
                  </a:txBody>
                  <a:tcPr marL="38100" marR="38100" marT="38100" marB="381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gradFill rotWithShape="0">
                      <a:gsLst>
                        <a:gs pos="0">
                          <a:srgbClr val="C9A1E7"/>
                        </a:gs>
                        <a:gs pos="50000">
                          <a:srgbClr val="DEC6F0"/>
                        </a:gs>
                        <a:gs pos="100000">
                          <a:srgbClr val="EFE3F7"/>
                        </a:gs>
                      </a:gsLst>
                      <a:lin ang="2700000" scaled="1"/>
                    </a:gradFill>
                  </a:tcPr>
                </a:tc>
              </a:tr>
            </a:tbl>
          </a:graphicData>
        </a:graphic>
      </p:graphicFrame>
      <p:pic>
        <p:nvPicPr>
          <p:cNvPr id="25620" name="Picture 19"/>
          <p:cNvPicPr>
            <a:picLocks noChangeArrowheads="1"/>
          </p:cNvPicPr>
          <p:nvPr/>
        </p:nvPicPr>
        <p:blipFill>
          <a:blip r:embed="rId3"/>
          <a:srcRect/>
          <a:stretch>
            <a:fillRect/>
          </a:stretch>
        </p:blipFill>
        <p:spPr bwMode="auto">
          <a:xfrm>
            <a:off x="7848600" y="2971801"/>
            <a:ext cx="1676400" cy="1223963"/>
          </a:xfrm>
          <a:prstGeom prst="rect">
            <a:avLst/>
          </a:prstGeom>
          <a:noFill/>
          <a:ln w="9525">
            <a:noFill/>
            <a:miter lim="800000"/>
            <a:headEnd/>
            <a:tailEnd/>
          </a:ln>
        </p:spPr>
      </p:pic>
      <p:pic>
        <p:nvPicPr>
          <p:cNvPr id="25621" name="Picture 20"/>
          <p:cNvPicPr>
            <a:picLocks noChangeArrowheads="1"/>
          </p:cNvPicPr>
          <p:nvPr/>
        </p:nvPicPr>
        <p:blipFill>
          <a:blip r:embed="rId4"/>
          <a:srcRect/>
          <a:stretch>
            <a:fillRect/>
          </a:stretch>
        </p:blipFill>
        <p:spPr bwMode="auto">
          <a:xfrm>
            <a:off x="5029201" y="2971801"/>
            <a:ext cx="1774825" cy="1223963"/>
          </a:xfrm>
          <a:prstGeom prst="rect">
            <a:avLst/>
          </a:prstGeom>
          <a:noFill/>
          <a:ln w="9525">
            <a:noFill/>
            <a:miter lim="800000"/>
            <a:headEnd/>
            <a:tailEnd/>
          </a:ln>
        </p:spPr>
      </p:pic>
      <p:pic>
        <p:nvPicPr>
          <p:cNvPr id="25622" name="Picture 21"/>
          <p:cNvPicPr>
            <a:picLocks noChangeArrowheads="1"/>
          </p:cNvPicPr>
          <p:nvPr/>
        </p:nvPicPr>
        <p:blipFill>
          <a:blip r:embed="rId5"/>
          <a:srcRect/>
          <a:stretch>
            <a:fillRect/>
          </a:stretch>
        </p:blipFill>
        <p:spPr bwMode="auto">
          <a:xfrm>
            <a:off x="2260600" y="2971801"/>
            <a:ext cx="1778000" cy="1223963"/>
          </a:xfrm>
          <a:prstGeom prst="rect">
            <a:avLst/>
          </a:prstGeom>
          <a:noFill/>
          <a:ln w="9525">
            <a:noFill/>
            <a:miter lim="800000"/>
            <a:headEnd/>
            <a:tailEnd/>
          </a:ln>
        </p:spPr>
      </p:pic>
      <p:sp>
        <p:nvSpPr>
          <p:cNvPr id="25623" name="Rectangle 23"/>
          <p:cNvSpPr>
            <a:spLocks/>
          </p:cNvSpPr>
          <p:nvPr/>
        </p:nvSpPr>
        <p:spPr bwMode="auto">
          <a:xfrm>
            <a:off x="2362200" y="381000"/>
            <a:ext cx="7467600" cy="1143000"/>
          </a:xfrm>
          <a:prstGeom prst="rect">
            <a:avLst/>
          </a:prstGeom>
          <a:noFill/>
          <a:ln w="12700" cap="rnd">
            <a:noFill/>
            <a:round/>
            <a:headEnd/>
            <a:tailEnd/>
          </a:ln>
        </p:spPr>
        <p:txBody>
          <a:bodyPr lIns="0" tIns="0" rIns="0" bIns="0" anchor="b"/>
          <a:lstStyle/>
          <a:p>
            <a:endParaRPr lang="en-US" sz="3500" dirty="0">
              <a:sym typeface="Arial" charset="0"/>
            </a:endParaRPr>
          </a:p>
          <a:p>
            <a:endParaRPr lang="en-US" sz="3500" dirty="0">
              <a:sym typeface="Arial" charset="0"/>
            </a:endParaRPr>
          </a:p>
          <a:p>
            <a:endParaRPr lang="en-US" sz="3500" dirty="0">
              <a:sym typeface="Arial" charset="0"/>
            </a:endParaRPr>
          </a:p>
          <a:p>
            <a:r>
              <a:rPr lang="fr-CA" sz="4400" dirty="0">
                <a:latin typeface="Tw Cen MT" charset="0"/>
                <a:sym typeface="Arial" charset="0"/>
              </a:rPr>
              <a:t>Cadre conceptuel et principes </a:t>
            </a:r>
          </a:p>
          <a:p>
            <a:r>
              <a:rPr lang="en-US" sz="1600" dirty="0">
                <a:sym typeface="Arial" charset="0"/>
              </a:rPr>
              <a:t> </a:t>
            </a:r>
            <a:r>
              <a:rPr lang="en-US" sz="1600" dirty="0">
                <a:sym typeface="Arial" charset="0"/>
                <a:hlinkClick r:id="rId6"/>
              </a:rPr>
              <a:t>CAST (2012)</a:t>
            </a:r>
            <a:r>
              <a:rPr lang="en-US" sz="3500" dirty="0">
                <a:solidFill>
                  <a:srgbClr val="FFFFFF"/>
                </a:solidFill>
                <a:sym typeface="Arial" charset="0"/>
              </a:rPr>
              <a:t/>
            </a:r>
            <a:br>
              <a:rPr lang="en-US" sz="3500" dirty="0">
                <a:solidFill>
                  <a:srgbClr val="FFFFFF"/>
                </a:solidFill>
                <a:sym typeface="Arial" charset="0"/>
              </a:rPr>
            </a:br>
            <a:endParaRPr lang="en-US" sz="2500" dirty="0">
              <a:solidFill>
                <a:srgbClr val="FFFFFF"/>
              </a:solidFill>
              <a:sym typeface="Arial" charset="0"/>
            </a:endParaRPr>
          </a:p>
        </p:txBody>
      </p:sp>
      <p:sp>
        <p:nvSpPr>
          <p:cNvPr id="25624" name="Rectangle 27"/>
          <p:cNvSpPr>
            <a:spLocks/>
          </p:cNvSpPr>
          <p:nvPr/>
        </p:nvSpPr>
        <p:spPr bwMode="auto">
          <a:xfrm>
            <a:off x="1943100" y="5969000"/>
            <a:ext cx="2730500" cy="508000"/>
          </a:xfrm>
          <a:prstGeom prst="rect">
            <a:avLst/>
          </a:prstGeom>
          <a:noFill/>
          <a:ln w="12700">
            <a:noFill/>
            <a:miter lim="800000"/>
            <a:headEnd/>
            <a:tailEnd/>
          </a:ln>
        </p:spPr>
        <p:txBody>
          <a:bodyPr lIns="0" tIns="0" rIns="0" bIns="0" anchor="ctr"/>
          <a:lstStyle/>
          <a:p>
            <a:endParaRPr lang="fr-FR" sz="1500">
              <a:solidFill>
                <a:srgbClr val="4D0069"/>
              </a:solidFill>
            </a:endParaRPr>
          </a:p>
        </p:txBody>
      </p:sp>
      <p:sp>
        <p:nvSpPr>
          <p:cNvPr id="25625" name="Rectangle 28"/>
          <p:cNvSpPr>
            <a:spLocks/>
          </p:cNvSpPr>
          <p:nvPr/>
        </p:nvSpPr>
        <p:spPr bwMode="auto">
          <a:xfrm>
            <a:off x="4751388" y="5880100"/>
            <a:ext cx="2514600" cy="508000"/>
          </a:xfrm>
          <a:prstGeom prst="rect">
            <a:avLst/>
          </a:prstGeom>
          <a:noFill/>
          <a:ln w="12700">
            <a:noFill/>
            <a:miter lim="800000"/>
            <a:headEnd/>
            <a:tailEnd/>
          </a:ln>
        </p:spPr>
        <p:txBody>
          <a:bodyPr lIns="0" tIns="0" rIns="0" bIns="0" anchor="ctr"/>
          <a:lstStyle/>
          <a:p>
            <a:endParaRPr lang="fr-FR" sz="1500">
              <a:solidFill>
                <a:srgbClr val="002D99"/>
              </a:solidFill>
            </a:endParaRPr>
          </a:p>
        </p:txBody>
      </p:sp>
      <p:sp>
        <p:nvSpPr>
          <p:cNvPr id="30750" name="Rectangle 29"/>
          <p:cNvSpPr>
            <a:spLocks/>
          </p:cNvSpPr>
          <p:nvPr/>
        </p:nvSpPr>
        <p:spPr bwMode="auto">
          <a:xfrm>
            <a:off x="7467600" y="5880100"/>
            <a:ext cx="2946400" cy="292100"/>
          </a:xfrm>
          <a:prstGeom prst="rect">
            <a:avLst/>
          </a:prstGeom>
          <a:noFill/>
          <a:ln w="12700">
            <a:noFill/>
            <a:miter lim="800000"/>
            <a:headEnd/>
            <a:tailEnd/>
          </a:ln>
        </p:spPr>
        <p:txBody>
          <a:bodyPr lIns="0" tIns="0" rIns="0" bIns="0" anchor="ctr"/>
          <a:lstStyle/>
          <a:p>
            <a:pPr>
              <a:defRPr/>
            </a:pPr>
            <a:endParaRPr lang="en-US" sz="1500" dirty="0">
              <a:solidFill>
                <a:srgbClr val="1D300D"/>
              </a:solidFill>
              <a:latin typeface="+mj-lt"/>
              <a:ea typeface="Gill Sans" charset="0"/>
              <a:cs typeface="Gill Sans" charset="0"/>
            </a:endParaRPr>
          </a:p>
        </p:txBody>
      </p:sp>
      <p:sp>
        <p:nvSpPr>
          <p:cNvPr id="25627" name="Rectangle 30"/>
          <p:cNvSpPr>
            <a:spLocks/>
          </p:cNvSpPr>
          <p:nvPr/>
        </p:nvSpPr>
        <p:spPr bwMode="auto">
          <a:xfrm>
            <a:off x="4465638" y="6171864"/>
            <a:ext cx="163506" cy="430887"/>
          </a:xfrm>
          <a:prstGeom prst="rect">
            <a:avLst/>
          </a:prstGeom>
          <a:noFill/>
          <a:ln w="12700">
            <a:noFill/>
            <a:miter lim="800000"/>
            <a:headEnd/>
            <a:tailEnd/>
          </a:ln>
        </p:spPr>
        <p:txBody>
          <a:bodyPr wrap="none" lIns="0" tIns="0" rIns="0" bIns="0" anchor="ctr">
            <a:spAutoFit/>
          </a:bodyPr>
          <a:lstStyle/>
          <a:p>
            <a:r>
              <a:rPr lang="fr-CA" sz="2800"/>
              <a:t>  </a:t>
            </a:r>
            <a:endParaRPr lang="fr-CA" sz="2000" b="1">
              <a:latin typeface="Tw Cen MT" charset="0"/>
            </a:endParaRPr>
          </a:p>
        </p:txBody>
      </p:sp>
    </p:spTree>
    <p:extLst>
      <p:ext uri="{BB962C8B-B14F-4D97-AF65-F5344CB8AC3E}">
        <p14:creationId xmlns:p14="http://schemas.microsoft.com/office/powerpoint/2010/main" val="1882552149"/>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6629" name="Picture 4" descr="fingerprint"/>
          <p:cNvPicPr>
            <a:picLocks noChangeAspect="1" noChangeArrowheads="1"/>
          </p:cNvPicPr>
          <p:nvPr/>
        </p:nvPicPr>
        <p:blipFill rotWithShape="1">
          <a:blip r:embed="rId3"/>
          <a:srcRect l="16036" r="2432" b="-2"/>
          <a:stretch/>
        </p:blipFill>
        <p:spPr bwMode="auto">
          <a:xfrm>
            <a:off x="20" y="10"/>
            <a:ext cx="4635571" cy="6857990"/>
          </a:xfrm>
          <a:prstGeom prst="rect">
            <a:avLst/>
          </a:prstGeom>
          <a:noFill/>
          <a:effectLst/>
        </p:spPr>
      </p:pic>
      <p:cxnSp>
        <p:nvCxnSpPr>
          <p:cNvPr id="73" name="Straight Connector 72"/>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6627" name="Rectangle 2"/>
          <p:cNvSpPr>
            <a:spLocks noGrp="1" noChangeArrowheads="1"/>
          </p:cNvSpPr>
          <p:nvPr>
            <p:ph type="title"/>
          </p:nvPr>
        </p:nvSpPr>
        <p:spPr>
          <a:xfrm>
            <a:off x="4965430" y="629268"/>
            <a:ext cx="6586491" cy="1286160"/>
          </a:xfrm>
        </p:spPr>
        <p:txBody>
          <a:bodyPr anchor="b">
            <a:normAutofit/>
          </a:bodyPr>
          <a:lstStyle/>
          <a:p>
            <a:pPr eaLnBrk="1" hangingPunct="1">
              <a:lnSpc>
                <a:spcPct val="80000"/>
              </a:lnSpc>
            </a:pPr>
            <a:r>
              <a:rPr lang="en-US">
                <a:ea typeface="ＭＳ Ｐゴシック" charset="-128"/>
              </a:rPr>
              <a:t>Qu’est-ce que la REPRÉSENTATION?</a:t>
            </a:r>
          </a:p>
        </p:txBody>
      </p:sp>
      <p:sp>
        <p:nvSpPr>
          <p:cNvPr id="26628" name="Rectangle 3"/>
          <p:cNvSpPr>
            <a:spLocks noGrp="1" noChangeArrowheads="1"/>
          </p:cNvSpPr>
          <p:nvPr>
            <p:ph sz="quarter" idx="1"/>
          </p:nvPr>
        </p:nvSpPr>
        <p:spPr>
          <a:xfrm>
            <a:off x="4965431" y="2438400"/>
            <a:ext cx="6586489" cy="3785419"/>
          </a:xfrm>
        </p:spPr>
        <p:txBody>
          <a:bodyPr>
            <a:normAutofit/>
          </a:bodyPr>
          <a:lstStyle/>
          <a:p>
            <a:pPr eaLnBrk="1" hangingPunct="1">
              <a:buFontTx/>
              <a:buNone/>
            </a:pPr>
            <a:r>
              <a:rPr lang="fr-CA" sz="2000">
                <a:ea typeface="ＭＳ Ｐゴシック" charset="-128"/>
              </a:rPr>
              <a:t>	</a:t>
            </a:r>
            <a:r>
              <a:rPr lang="fr-CA" altLang="ja-JP" sz="2000" i="1">
                <a:ea typeface="ＭＳ Ｐゴシック" charset="-128"/>
              </a:rPr>
              <a:t>“ Comment présenter les concepts essentiels du cours à mes étudiants?”</a:t>
            </a:r>
          </a:p>
          <a:p>
            <a:pPr eaLnBrk="1" hangingPunct="1">
              <a:buFont typeface="Wingdings" charset="2"/>
              <a:buNone/>
            </a:pPr>
            <a:endParaRPr lang="fr-CA" sz="2000" b="1">
              <a:ea typeface="ＭＳ Ｐゴシック" charset="-128"/>
            </a:endParaRPr>
          </a:p>
          <a:p>
            <a:pPr eaLnBrk="1" hangingPunct="1">
              <a:buFont typeface="Wingdings" charset="2"/>
              <a:buChar char="§"/>
            </a:pPr>
            <a:r>
              <a:rPr lang="fr-CA" sz="2000">
                <a:ea typeface="ＭＳ Ｐゴシック" charset="-128"/>
              </a:rPr>
              <a:t>Représenter chaque concept de plusieurs manières différentes:</a:t>
            </a:r>
          </a:p>
          <a:p>
            <a:pPr lvl="1" eaLnBrk="1" hangingPunct="1">
              <a:buFont typeface="Wingdings" charset="2"/>
              <a:buChar char="§"/>
            </a:pPr>
            <a:r>
              <a:rPr lang="fr-CA" sz="2000">
                <a:ea typeface="ＭＳ Ｐゴシック" charset="-128"/>
              </a:rPr>
              <a:t>Un </a:t>
            </a:r>
            <a:r>
              <a:rPr lang="fr-CA" sz="2000" b="1">
                <a:ea typeface="ＭＳ Ｐゴシック" charset="-128"/>
              </a:rPr>
              <a:t>exposé magistral </a:t>
            </a:r>
            <a:r>
              <a:rPr lang="fr-CA" sz="2000">
                <a:ea typeface="ＭＳ Ｐゴシック" charset="-128"/>
              </a:rPr>
              <a:t>(si possible en version audio accessible);</a:t>
            </a:r>
          </a:p>
          <a:p>
            <a:pPr lvl="1" eaLnBrk="1" hangingPunct="1">
              <a:buFont typeface="Wingdings" charset="2"/>
              <a:buChar char="§"/>
            </a:pPr>
            <a:r>
              <a:rPr lang="fr-CA" sz="2000">
                <a:ea typeface="ＭＳ Ｐゴシック" charset="-128"/>
              </a:rPr>
              <a:t>Un </a:t>
            </a:r>
            <a:r>
              <a:rPr lang="fr-CA" sz="2000" b="1">
                <a:ea typeface="ＭＳ Ｐゴシック" charset="-128"/>
              </a:rPr>
              <a:t>texte</a:t>
            </a:r>
            <a:r>
              <a:rPr lang="fr-CA" sz="2000">
                <a:ea typeface="ＭＳ Ｐゴシック" charset="-128"/>
              </a:rPr>
              <a:t> (notes de cours, clés de lectures);</a:t>
            </a:r>
          </a:p>
          <a:p>
            <a:pPr lvl="1" eaLnBrk="1" hangingPunct="1">
              <a:buFont typeface="Wingdings" charset="2"/>
              <a:buChar char="§"/>
            </a:pPr>
            <a:r>
              <a:rPr lang="fr-CA" sz="2000">
                <a:ea typeface="ＭＳ Ｐゴシック" charset="-128"/>
              </a:rPr>
              <a:t>Une </a:t>
            </a:r>
            <a:r>
              <a:rPr lang="fr-CA" sz="2000" b="1">
                <a:ea typeface="ＭＳ Ｐゴシック" charset="-128"/>
              </a:rPr>
              <a:t>carte mentale</a:t>
            </a:r>
            <a:r>
              <a:rPr lang="fr-CA" sz="2000">
                <a:ea typeface="ＭＳ Ｐゴシック" charset="-128"/>
              </a:rPr>
              <a:t>, etc. </a:t>
            </a:r>
          </a:p>
          <a:p>
            <a:pPr lvl="2" eaLnBrk="1" hangingPunct="1">
              <a:buFont typeface="Wingdings" charset="2"/>
              <a:buChar char="§"/>
            </a:pPr>
            <a:endParaRPr lang="fr-CA">
              <a:ea typeface="ＭＳ Ｐゴシック" charset="-128"/>
            </a:endParaRPr>
          </a:p>
          <a:p>
            <a:pPr eaLnBrk="1" hangingPunct="1">
              <a:buFont typeface="Wingdings" charset="2"/>
              <a:buChar char="§"/>
            </a:pPr>
            <a:endParaRPr lang="fr-CA" sz="2000">
              <a:ea typeface="ＭＳ Ｐゴシック" charset="-128"/>
            </a:endParaRPr>
          </a:p>
        </p:txBody>
      </p:sp>
    </p:spTree>
    <p:extLst>
      <p:ext uri="{BB962C8B-B14F-4D97-AF65-F5344CB8AC3E}">
        <p14:creationId xmlns:p14="http://schemas.microsoft.com/office/powerpoint/2010/main" val="54524611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136775" y="228600"/>
            <a:ext cx="8153400" cy="990600"/>
          </a:xfrm>
        </p:spPr>
        <p:txBody>
          <a:bodyPr/>
          <a:lstStyle/>
          <a:p>
            <a:pPr eaLnBrk="1" hangingPunct="1"/>
            <a:r>
              <a:rPr lang="en-US" dirty="0" smtClean="0">
                <a:solidFill>
                  <a:srgbClr val="7B3D17"/>
                </a:solidFill>
                <a:ea typeface="ＭＳ Ｐゴシック" charset="-128"/>
              </a:rPr>
              <a:t>Plan de </a:t>
            </a:r>
            <a:r>
              <a:rPr lang="en-US" dirty="0" err="1" smtClean="0">
                <a:solidFill>
                  <a:srgbClr val="7B3D17"/>
                </a:solidFill>
                <a:ea typeface="ＭＳ Ｐゴシック" charset="-128"/>
              </a:rPr>
              <a:t>l’atelier</a:t>
            </a:r>
            <a:endParaRPr lang="en-US" dirty="0" smtClean="0">
              <a:solidFill>
                <a:srgbClr val="7B3D17"/>
              </a:solidFill>
              <a:ea typeface="ＭＳ Ｐゴシック" charset="-128"/>
            </a:endParaRPr>
          </a:p>
        </p:txBody>
      </p:sp>
      <p:sp>
        <p:nvSpPr>
          <p:cNvPr id="9219" name="Rectangle 3"/>
          <p:cNvSpPr>
            <a:spLocks noGrp="1" noChangeArrowheads="1"/>
          </p:cNvSpPr>
          <p:nvPr>
            <p:ph sz="quarter" idx="1"/>
          </p:nvPr>
        </p:nvSpPr>
        <p:spPr>
          <a:xfrm>
            <a:off x="1981200" y="1752600"/>
            <a:ext cx="7924800" cy="4419600"/>
          </a:xfrm>
        </p:spPr>
        <p:txBody>
          <a:bodyPr>
            <a:normAutofit fontScale="77500" lnSpcReduction="20000"/>
          </a:bodyPr>
          <a:lstStyle/>
          <a:p>
            <a:pPr marL="457200" indent="-457200">
              <a:lnSpc>
                <a:spcPct val="114000"/>
              </a:lnSpc>
              <a:spcBef>
                <a:spcPct val="0"/>
              </a:spcBef>
              <a:buFont typeface="+mj-lt"/>
              <a:buAutoNum type="arabicPeriod"/>
            </a:pPr>
            <a:r>
              <a:rPr lang="fr-CA" sz="2200" dirty="0" smtClean="0">
                <a:latin typeface="Verdana" charset="0"/>
                <a:ea typeface="ＭＳ Ｐゴシック" charset="-128"/>
              </a:rPr>
              <a:t>Présentation </a:t>
            </a:r>
            <a:r>
              <a:rPr lang="fr-CA" sz="2200" dirty="0">
                <a:latin typeface="Verdana" charset="0"/>
                <a:ea typeface="ＭＳ Ｐゴシック" charset="-128"/>
              </a:rPr>
              <a:t>de l’invité (moi) et des objectifs de la rencontre : développement et perfectionnement de pratiques inclusives (15 min</a:t>
            </a:r>
            <a:r>
              <a:rPr lang="fr-CA" sz="2200" dirty="0" smtClean="0">
                <a:latin typeface="Verdana" charset="0"/>
                <a:ea typeface="ＭＳ Ｐゴシック" charset="-128"/>
              </a:rPr>
              <a:t>)</a:t>
            </a:r>
          </a:p>
          <a:p>
            <a:pPr marL="457200" indent="-457200">
              <a:lnSpc>
                <a:spcPct val="114000"/>
              </a:lnSpc>
              <a:spcBef>
                <a:spcPct val="0"/>
              </a:spcBef>
              <a:buFont typeface="+mj-lt"/>
              <a:buAutoNum type="arabicPeriod"/>
            </a:pPr>
            <a:endParaRPr lang="fr-CA" sz="2200" dirty="0">
              <a:latin typeface="Verdana" charset="0"/>
              <a:ea typeface="ＭＳ Ｐゴシック" charset="-128"/>
            </a:endParaRPr>
          </a:p>
          <a:p>
            <a:pPr marL="457200" indent="-457200">
              <a:lnSpc>
                <a:spcPct val="114000"/>
              </a:lnSpc>
              <a:spcBef>
                <a:spcPct val="0"/>
              </a:spcBef>
              <a:buFont typeface="+mj-lt"/>
              <a:buAutoNum type="arabicPeriod"/>
            </a:pPr>
            <a:r>
              <a:rPr lang="fr-CA" sz="2200" dirty="0" smtClean="0">
                <a:latin typeface="Verdana" charset="0"/>
                <a:ea typeface="ＭＳ Ｐゴシック" charset="-128"/>
              </a:rPr>
              <a:t>Courte </a:t>
            </a:r>
            <a:r>
              <a:rPr lang="fr-CA" sz="2200" dirty="0">
                <a:latin typeface="Verdana" charset="0"/>
                <a:ea typeface="ＭＳ Ｐゴシック" charset="-128"/>
              </a:rPr>
              <a:t>présentation sur l’idée de pratique inclusive (mise au diapason) et sur le cadre de la CUA aux fins de développement et de mise en œuvre de telles pratiques. (30min</a:t>
            </a:r>
            <a:r>
              <a:rPr lang="fr-CA" sz="2200" dirty="0" smtClean="0">
                <a:latin typeface="Verdana" charset="0"/>
                <a:ea typeface="ＭＳ Ｐゴシック" charset="-128"/>
              </a:rPr>
              <a:t>)</a:t>
            </a:r>
          </a:p>
          <a:p>
            <a:pPr marL="457200" indent="-457200">
              <a:lnSpc>
                <a:spcPct val="114000"/>
              </a:lnSpc>
              <a:spcBef>
                <a:spcPct val="0"/>
              </a:spcBef>
              <a:buFont typeface="+mj-lt"/>
              <a:buAutoNum type="arabicPeriod"/>
            </a:pPr>
            <a:endParaRPr lang="fr-CA" sz="2200" dirty="0">
              <a:latin typeface="Verdana" charset="0"/>
              <a:ea typeface="ＭＳ Ｐゴシック" charset="-128"/>
            </a:endParaRPr>
          </a:p>
          <a:p>
            <a:pPr marL="457200" indent="-457200">
              <a:lnSpc>
                <a:spcPct val="114000"/>
              </a:lnSpc>
              <a:spcBef>
                <a:spcPct val="0"/>
              </a:spcBef>
              <a:buFont typeface="+mj-lt"/>
              <a:buAutoNum type="arabicPeriod"/>
            </a:pPr>
            <a:r>
              <a:rPr lang="fr-CA" sz="2200" dirty="0" smtClean="0">
                <a:latin typeface="Verdana" charset="0"/>
                <a:ea typeface="ＭＳ Ｐゴシック" charset="-128"/>
              </a:rPr>
              <a:t>Formation </a:t>
            </a:r>
            <a:r>
              <a:rPr lang="fr-CA" sz="2200" dirty="0">
                <a:latin typeface="Verdana" charset="0"/>
                <a:ea typeface="ＭＳ Ｐゴシック" charset="-128"/>
              </a:rPr>
              <a:t>d’équipes de travail interdisciplinaire du type  communauté de pratique « classique ». </a:t>
            </a:r>
            <a:endParaRPr lang="fr-CA" sz="2200" dirty="0" smtClean="0">
              <a:latin typeface="Verdana" charset="0"/>
              <a:ea typeface="ＭＳ Ｐゴシック" charset="-128"/>
            </a:endParaRPr>
          </a:p>
          <a:p>
            <a:pPr marL="914400" lvl="1" indent="-457200">
              <a:lnSpc>
                <a:spcPct val="114000"/>
              </a:lnSpc>
              <a:spcBef>
                <a:spcPct val="0"/>
              </a:spcBef>
              <a:buFont typeface="+mj-lt"/>
              <a:buAutoNum type="arabicPeriod"/>
            </a:pPr>
            <a:r>
              <a:rPr lang="fr-CA" sz="1800" dirty="0" smtClean="0">
                <a:latin typeface="Verdana" charset="0"/>
                <a:ea typeface="ＭＳ Ｐゴシック" charset="-128"/>
              </a:rPr>
              <a:t>Le groupe  discute de solutions inclusives au problème qui leur a été soumis, notamment en appliquant les principes de la CUA. Ils ont pour mandat de proposer aux autres le plus de solutions possibles. (60 min)</a:t>
            </a:r>
          </a:p>
          <a:p>
            <a:pPr marL="914400" lvl="1" indent="-457200">
              <a:lnSpc>
                <a:spcPct val="114000"/>
              </a:lnSpc>
              <a:spcBef>
                <a:spcPct val="0"/>
              </a:spcBef>
              <a:buFont typeface="+mj-lt"/>
              <a:buAutoNum type="arabicPeriod"/>
            </a:pPr>
            <a:r>
              <a:rPr lang="fr-CA" sz="1800" dirty="0" smtClean="0">
                <a:latin typeface="Verdana" charset="0"/>
                <a:ea typeface="ＭＳ Ｐゴシック" charset="-128"/>
              </a:rPr>
              <a:t>Partage </a:t>
            </a:r>
            <a:r>
              <a:rPr lang="fr-CA" sz="1800" dirty="0">
                <a:latin typeface="Verdana" charset="0"/>
                <a:ea typeface="ＭＳ Ｐゴシック" charset="-128"/>
              </a:rPr>
              <a:t>en groupe des solutions proposées (30 min</a:t>
            </a:r>
            <a:r>
              <a:rPr lang="fr-CA" sz="1800" dirty="0" smtClean="0">
                <a:latin typeface="Verdana" charset="0"/>
                <a:ea typeface="ＭＳ Ｐゴシック" charset="-128"/>
              </a:rPr>
              <a:t>)</a:t>
            </a:r>
            <a:r>
              <a:rPr lang="fr-CA" sz="1800" dirty="0">
                <a:latin typeface="Verdana" charset="0"/>
                <a:ea typeface="ＭＳ Ｐゴシック" charset="-128"/>
              </a:rPr>
              <a:t> </a:t>
            </a:r>
            <a:endParaRPr lang="fr-CA" sz="1800" dirty="0" smtClean="0">
              <a:latin typeface="Verdana" charset="0"/>
              <a:ea typeface="ＭＳ Ｐゴシック" charset="-128"/>
            </a:endParaRPr>
          </a:p>
          <a:p>
            <a:pPr marL="914400" lvl="1" indent="-457200">
              <a:lnSpc>
                <a:spcPct val="114000"/>
              </a:lnSpc>
              <a:spcBef>
                <a:spcPct val="0"/>
              </a:spcBef>
              <a:buFont typeface="+mj-lt"/>
              <a:buAutoNum type="arabicPeriod"/>
            </a:pPr>
            <a:endParaRPr lang="fr-CA" sz="1800" dirty="0">
              <a:latin typeface="Verdana" charset="0"/>
              <a:ea typeface="ＭＳ Ｐゴシック" charset="-128"/>
            </a:endParaRPr>
          </a:p>
          <a:p>
            <a:pPr marL="457200" indent="-457200">
              <a:lnSpc>
                <a:spcPct val="114000"/>
              </a:lnSpc>
              <a:spcBef>
                <a:spcPct val="0"/>
              </a:spcBef>
              <a:buFont typeface="+mj-lt"/>
              <a:buAutoNum type="arabicPeriod"/>
            </a:pPr>
            <a:r>
              <a:rPr lang="fr-CA" sz="2200" dirty="0">
                <a:latin typeface="Verdana" charset="0"/>
                <a:ea typeface="ＭＳ Ｐゴシック" charset="-128"/>
              </a:rPr>
              <a:t>Conclusion  (15 min</a:t>
            </a:r>
            <a:r>
              <a:rPr lang="fr-CA" sz="2200" dirty="0" smtClean="0">
                <a:latin typeface="Verdana" charset="0"/>
                <a:ea typeface="ＭＳ Ｐゴシック" charset="-128"/>
              </a:rPr>
              <a:t>)</a:t>
            </a:r>
            <a:endParaRPr lang="fr-CA" sz="2200" dirty="0">
              <a:latin typeface="Verdana" charset="0"/>
              <a:ea typeface="ＭＳ Ｐゴシック" charset="-128"/>
            </a:endParaRPr>
          </a:p>
        </p:txBody>
      </p:sp>
    </p:spTree>
    <p:extLst>
      <p:ext uri="{BB962C8B-B14F-4D97-AF65-F5344CB8AC3E}">
        <p14:creationId xmlns:p14="http://schemas.microsoft.com/office/powerpoint/2010/main" val="1051660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19">
                                            <p:txEl>
                                              <p:pRg st="2" end="2"/>
                                            </p:txEl>
                                          </p:spTgt>
                                        </p:tgtEl>
                                        <p:attrNameLst>
                                          <p:attrName>style.visibility</p:attrName>
                                        </p:attrNameLst>
                                      </p:cBhvr>
                                      <p:to>
                                        <p:strVal val="visible"/>
                                      </p:to>
                                    </p:set>
                                    <p:anim calcmode="lin" valueType="num">
                                      <p:cBhvr additive="base">
                                        <p:cTn id="13"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219">
                                            <p:txEl>
                                              <p:pRg st="4" end="4"/>
                                            </p:txEl>
                                          </p:spTgt>
                                        </p:tgtEl>
                                        <p:attrNameLst>
                                          <p:attrName>style.visibility</p:attrName>
                                        </p:attrNameLst>
                                      </p:cBhvr>
                                      <p:to>
                                        <p:strVal val="visible"/>
                                      </p:to>
                                    </p:set>
                                    <p:anim calcmode="lin" valueType="num">
                                      <p:cBhvr additive="base">
                                        <p:cTn id="19" dur="5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219">
                                            <p:txEl>
                                              <p:pRg st="5" end="5"/>
                                            </p:txEl>
                                          </p:spTgt>
                                        </p:tgtEl>
                                        <p:attrNameLst>
                                          <p:attrName>style.visibility</p:attrName>
                                        </p:attrNameLst>
                                      </p:cBhvr>
                                      <p:to>
                                        <p:strVal val="visible"/>
                                      </p:to>
                                    </p:set>
                                    <p:anim calcmode="lin" valueType="num">
                                      <p:cBhvr additive="base">
                                        <p:cTn id="23" dur="500" fill="hold"/>
                                        <p:tgtEl>
                                          <p:spTgt spid="9219">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219">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219">
                                            <p:txEl>
                                              <p:pRg st="6" end="6"/>
                                            </p:txEl>
                                          </p:spTgt>
                                        </p:tgtEl>
                                        <p:attrNameLst>
                                          <p:attrName>style.visibility</p:attrName>
                                        </p:attrNameLst>
                                      </p:cBhvr>
                                      <p:to>
                                        <p:strVal val="visible"/>
                                      </p:to>
                                    </p:set>
                                    <p:anim calcmode="lin" valueType="num">
                                      <p:cBhvr additive="base">
                                        <p:cTn id="27" dur="500" fill="hold"/>
                                        <p:tgtEl>
                                          <p:spTgt spid="9219">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21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219">
                                            <p:txEl>
                                              <p:pRg st="8" end="8"/>
                                            </p:txEl>
                                          </p:spTgt>
                                        </p:tgtEl>
                                        <p:attrNameLst>
                                          <p:attrName>style.visibility</p:attrName>
                                        </p:attrNameLst>
                                      </p:cBhvr>
                                      <p:to>
                                        <p:strVal val="visible"/>
                                      </p:to>
                                    </p:set>
                                    <p:anim calcmode="lin" valueType="num">
                                      <p:cBhvr additive="base">
                                        <p:cTn id="33" dur="500" fill="hold"/>
                                        <p:tgtEl>
                                          <p:spTgt spid="9219">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21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219">
                                            <p:txEl>
                                              <p:pRg st="0" end="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219">
                                            <p:txEl>
                                              <p:pRg st="2" end="2"/>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219">
                                            <p:txEl>
                                              <p:pRg st="4" end="4"/>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219">
                                            <p:txEl>
                                              <p:pRg st="5" end="5"/>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219">
                                            <p:txEl>
                                              <p:pRg st="6" end="6"/>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21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7652" name="Picture 4" descr="fingerprint"/>
          <p:cNvPicPr>
            <a:picLocks noChangeAspect="1" noChangeArrowheads="1"/>
          </p:cNvPicPr>
          <p:nvPr/>
        </p:nvPicPr>
        <p:blipFill rotWithShape="1">
          <a:blip r:embed="rId3"/>
          <a:srcRect l="16036" r="2432" b="-2"/>
          <a:stretch/>
        </p:blipFill>
        <p:spPr bwMode="auto">
          <a:xfrm>
            <a:off x="20" y="10"/>
            <a:ext cx="4635571" cy="6857990"/>
          </a:xfrm>
          <a:prstGeom prst="rect">
            <a:avLst/>
          </a:prstGeom>
          <a:noFill/>
          <a:effectLst/>
        </p:spPr>
      </p:pic>
      <p:cxnSp>
        <p:nvCxnSpPr>
          <p:cNvPr id="72" name="Straight Connector 71"/>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7650" name="Rectangle 2"/>
          <p:cNvSpPr>
            <a:spLocks noGrp="1" noChangeArrowheads="1"/>
          </p:cNvSpPr>
          <p:nvPr>
            <p:ph type="title"/>
          </p:nvPr>
        </p:nvSpPr>
        <p:spPr>
          <a:xfrm>
            <a:off x="4965430" y="629268"/>
            <a:ext cx="6586491" cy="1286160"/>
          </a:xfrm>
        </p:spPr>
        <p:txBody>
          <a:bodyPr anchor="b">
            <a:normAutofit/>
          </a:bodyPr>
          <a:lstStyle/>
          <a:p>
            <a:pPr eaLnBrk="1" hangingPunct="1">
              <a:lnSpc>
                <a:spcPct val="80000"/>
              </a:lnSpc>
            </a:pPr>
            <a:r>
              <a:rPr lang="en-US">
                <a:ea typeface="ＭＳ Ｐゴシック" charset="-128"/>
              </a:rPr>
              <a:t>Qu’est-ce que l’EXPRESSION?</a:t>
            </a:r>
          </a:p>
        </p:txBody>
      </p:sp>
      <p:sp>
        <p:nvSpPr>
          <p:cNvPr id="27651" name="Rectangle 3"/>
          <p:cNvSpPr>
            <a:spLocks noGrp="1" noChangeArrowheads="1"/>
          </p:cNvSpPr>
          <p:nvPr>
            <p:ph sz="quarter" idx="1"/>
          </p:nvPr>
        </p:nvSpPr>
        <p:spPr>
          <a:xfrm>
            <a:off x="4965431" y="2438400"/>
            <a:ext cx="6586489" cy="3785419"/>
          </a:xfrm>
        </p:spPr>
        <p:txBody>
          <a:bodyPr>
            <a:normAutofit/>
          </a:bodyPr>
          <a:lstStyle/>
          <a:p>
            <a:pPr eaLnBrk="1" hangingPunct="1">
              <a:lnSpc>
                <a:spcPct val="80000"/>
              </a:lnSpc>
              <a:buFontTx/>
              <a:buNone/>
            </a:pPr>
            <a:r>
              <a:rPr lang="fr-CA" sz="2000">
                <a:ea typeface="ＭＳ Ｐゴシック" charset="-128"/>
              </a:rPr>
              <a:t>	</a:t>
            </a:r>
            <a:r>
              <a:rPr lang="fr-CA" altLang="ja-JP" sz="2000">
                <a:ea typeface="ＭＳ Ｐゴシック" charset="-128"/>
              </a:rPr>
              <a:t>“</a:t>
            </a:r>
            <a:r>
              <a:rPr lang="fr-CA" altLang="ja-JP" sz="2000" i="1">
                <a:ea typeface="ＭＳ Ｐゴシック" charset="-128"/>
              </a:rPr>
              <a:t>Comment puis-je demander aux étudiants d’exprimer leurs apprentissages?</a:t>
            </a:r>
            <a:r>
              <a:rPr lang="fr-CA" altLang="ja-JP" sz="2000">
                <a:ea typeface="ＭＳ Ｐゴシック" charset="-128"/>
              </a:rPr>
              <a:t>”</a:t>
            </a:r>
          </a:p>
          <a:p>
            <a:pPr eaLnBrk="1" hangingPunct="1">
              <a:lnSpc>
                <a:spcPct val="80000"/>
              </a:lnSpc>
              <a:buFontTx/>
              <a:buNone/>
            </a:pPr>
            <a:r>
              <a:rPr lang="fr-CA" altLang="ja-JP" sz="2000">
                <a:ea typeface="ＭＳ Ｐゴシック" charset="-128"/>
              </a:rPr>
              <a:t> </a:t>
            </a:r>
            <a:endParaRPr lang="fr-CA" sz="2000" b="1">
              <a:ea typeface="ＭＳ Ｐゴシック" charset="-128"/>
            </a:endParaRPr>
          </a:p>
          <a:p>
            <a:pPr eaLnBrk="1" hangingPunct="1">
              <a:lnSpc>
                <a:spcPct val="80000"/>
              </a:lnSpc>
              <a:buFont typeface="Wingdings" charset="2"/>
              <a:buChar char="§"/>
            </a:pPr>
            <a:r>
              <a:rPr lang="fr-CA" sz="2000" b="1">
                <a:ea typeface="ＭＳ Ｐゴシック" charset="-128"/>
              </a:rPr>
              <a:t>QUOI</a:t>
            </a:r>
            <a:endParaRPr lang="fr-CA" sz="2000">
              <a:ea typeface="ＭＳ Ｐゴシック" charset="-128"/>
            </a:endParaRPr>
          </a:p>
          <a:p>
            <a:pPr lvl="1" eaLnBrk="1" hangingPunct="1">
              <a:lnSpc>
                <a:spcPct val="80000"/>
              </a:lnSpc>
              <a:buFont typeface="Wingdings" charset="2"/>
              <a:buChar char="§"/>
            </a:pPr>
            <a:r>
              <a:rPr lang="fr-CA" sz="2000">
                <a:ea typeface="ＭＳ Ｐゴシック" charset="-128"/>
              </a:rPr>
              <a:t>Offrir plus d’un choix dans chaque évaluation;</a:t>
            </a:r>
          </a:p>
          <a:p>
            <a:pPr eaLnBrk="1" hangingPunct="1">
              <a:lnSpc>
                <a:spcPct val="80000"/>
              </a:lnSpc>
              <a:buFont typeface="Wingdings" charset="2"/>
              <a:buChar char="§"/>
            </a:pPr>
            <a:r>
              <a:rPr lang="fr-CA" sz="2000" b="1">
                <a:ea typeface="ＭＳ Ｐゴシック" charset="-128"/>
              </a:rPr>
              <a:t>POURQUOI</a:t>
            </a:r>
            <a:endParaRPr lang="fr-CA" sz="2000">
              <a:ea typeface="ＭＳ Ｐゴシック" charset="-128"/>
            </a:endParaRPr>
          </a:p>
          <a:p>
            <a:pPr lvl="1" eaLnBrk="1" hangingPunct="1">
              <a:lnSpc>
                <a:spcPct val="80000"/>
              </a:lnSpc>
              <a:buFont typeface="Wingdings" charset="2"/>
              <a:buChar char="§"/>
            </a:pPr>
            <a:r>
              <a:rPr lang="fr-CA" sz="2000">
                <a:ea typeface="ＭＳ Ｐゴシック" charset="-128"/>
              </a:rPr>
              <a:t>Responsabiliser les étudiants et miser sur leurs préférences et leurs forces;</a:t>
            </a:r>
          </a:p>
          <a:p>
            <a:pPr eaLnBrk="1" hangingPunct="1">
              <a:lnSpc>
                <a:spcPct val="80000"/>
              </a:lnSpc>
              <a:buFont typeface="Wingdings" charset="2"/>
              <a:buChar char="§"/>
            </a:pPr>
            <a:r>
              <a:rPr lang="fr-CA" sz="2000" b="1">
                <a:ea typeface="ＭＳ Ｐゴシック" charset="-128"/>
              </a:rPr>
              <a:t>COMMENT</a:t>
            </a:r>
            <a:endParaRPr lang="fr-CA" sz="2000">
              <a:ea typeface="ＭＳ Ｐゴシック" charset="-128"/>
            </a:endParaRPr>
          </a:p>
          <a:p>
            <a:pPr lvl="1" eaLnBrk="1" hangingPunct="1">
              <a:lnSpc>
                <a:spcPct val="80000"/>
              </a:lnSpc>
              <a:buFont typeface="Wingdings" charset="2"/>
              <a:buChar char="§"/>
            </a:pPr>
            <a:r>
              <a:rPr lang="fr-CA" sz="2000">
                <a:ea typeface="ＭＳ Ｐゴシック" charset="-128"/>
              </a:rPr>
              <a:t>Construire une </a:t>
            </a:r>
            <a:r>
              <a:rPr lang="fr-CA" sz="2000" b="1">
                <a:ea typeface="ＭＳ Ｐゴシック" charset="-128"/>
              </a:rPr>
              <a:t>grille d’évaluation commune </a:t>
            </a:r>
            <a:r>
              <a:rPr lang="fr-CA" sz="2000">
                <a:ea typeface="ＭＳ Ｐゴシック" charset="-128"/>
              </a:rPr>
              <a:t>pour évaluer la </a:t>
            </a:r>
            <a:r>
              <a:rPr lang="fr-CA" sz="2000" b="1">
                <a:ea typeface="ＭＳ Ｐゴシック" charset="-128"/>
              </a:rPr>
              <a:t>même compétence </a:t>
            </a:r>
            <a:r>
              <a:rPr lang="fr-CA" sz="2000">
                <a:ea typeface="ＭＳ Ｐゴシック" charset="-128"/>
              </a:rPr>
              <a:t>dans des supports différents. </a:t>
            </a:r>
          </a:p>
          <a:p>
            <a:pPr eaLnBrk="1" hangingPunct="1">
              <a:lnSpc>
                <a:spcPct val="80000"/>
              </a:lnSpc>
              <a:buFont typeface="Wingdings" charset="2"/>
              <a:buNone/>
            </a:pPr>
            <a:endParaRPr lang="en-US" sz="2000" b="1">
              <a:ea typeface="ＭＳ Ｐゴシック" charset="-128"/>
            </a:endParaRPr>
          </a:p>
          <a:p>
            <a:pPr eaLnBrk="1" hangingPunct="1">
              <a:lnSpc>
                <a:spcPct val="80000"/>
              </a:lnSpc>
              <a:buFontTx/>
              <a:buNone/>
            </a:pPr>
            <a:endParaRPr lang="en-US" altLang="ja-JP" sz="2000">
              <a:ea typeface="ＭＳ Ｐゴシック" charset="-128"/>
            </a:endParaRPr>
          </a:p>
          <a:p>
            <a:pPr eaLnBrk="1" hangingPunct="1">
              <a:lnSpc>
                <a:spcPct val="80000"/>
              </a:lnSpc>
              <a:buFontTx/>
              <a:buNone/>
            </a:pPr>
            <a:endParaRPr lang="en-US" sz="2000" i="1">
              <a:ea typeface="ＭＳ Ｐゴシック" charset="-128"/>
            </a:endParaRPr>
          </a:p>
        </p:txBody>
      </p:sp>
    </p:spTree>
    <p:extLst>
      <p:ext uri="{BB962C8B-B14F-4D97-AF65-F5344CB8AC3E}">
        <p14:creationId xmlns:p14="http://schemas.microsoft.com/office/powerpoint/2010/main" val="33212256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8676" name="Picture 4" descr="fingerprint"/>
          <p:cNvPicPr>
            <a:picLocks noChangeAspect="1" noChangeArrowheads="1"/>
          </p:cNvPicPr>
          <p:nvPr/>
        </p:nvPicPr>
        <p:blipFill rotWithShape="1">
          <a:blip r:embed="rId3"/>
          <a:srcRect l="16036" r="2432" b="-2"/>
          <a:stretch/>
        </p:blipFill>
        <p:spPr bwMode="auto">
          <a:xfrm>
            <a:off x="20" y="10"/>
            <a:ext cx="4635571" cy="6857990"/>
          </a:xfrm>
          <a:prstGeom prst="rect">
            <a:avLst/>
          </a:prstGeom>
          <a:noFill/>
          <a:effectLst/>
        </p:spPr>
      </p:pic>
      <p:cxnSp>
        <p:nvCxnSpPr>
          <p:cNvPr id="72" name="Straight Connector 71"/>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8674" name="Rectangle 2"/>
          <p:cNvSpPr>
            <a:spLocks noGrp="1" noChangeArrowheads="1"/>
          </p:cNvSpPr>
          <p:nvPr>
            <p:ph type="title"/>
          </p:nvPr>
        </p:nvSpPr>
        <p:spPr>
          <a:xfrm>
            <a:off x="4965430" y="629268"/>
            <a:ext cx="6586491" cy="1286160"/>
          </a:xfrm>
        </p:spPr>
        <p:txBody>
          <a:bodyPr anchor="b">
            <a:normAutofit/>
          </a:bodyPr>
          <a:lstStyle/>
          <a:p>
            <a:pPr eaLnBrk="1" hangingPunct="1">
              <a:lnSpc>
                <a:spcPct val="80000"/>
              </a:lnSpc>
            </a:pPr>
            <a:r>
              <a:rPr lang="en-US">
                <a:ea typeface="ＭＳ Ｐゴシック" charset="-128"/>
              </a:rPr>
              <a:t>Qu’est-ce que l’ENGAGEMENT?</a:t>
            </a:r>
          </a:p>
        </p:txBody>
      </p:sp>
      <p:sp>
        <p:nvSpPr>
          <p:cNvPr id="28675" name="Rectangle 3"/>
          <p:cNvSpPr>
            <a:spLocks noGrp="1" noChangeArrowheads="1"/>
          </p:cNvSpPr>
          <p:nvPr>
            <p:ph sz="quarter" idx="1"/>
          </p:nvPr>
        </p:nvSpPr>
        <p:spPr>
          <a:xfrm>
            <a:off x="4965431" y="2438400"/>
            <a:ext cx="6586489" cy="3785419"/>
          </a:xfrm>
        </p:spPr>
        <p:txBody>
          <a:bodyPr>
            <a:normAutofit/>
          </a:bodyPr>
          <a:lstStyle/>
          <a:p>
            <a:pPr eaLnBrk="1" hangingPunct="1">
              <a:lnSpc>
                <a:spcPct val="80000"/>
              </a:lnSpc>
              <a:buFontTx/>
              <a:buNone/>
            </a:pPr>
            <a:r>
              <a:rPr lang="fr-CA" altLang="ja-JP" sz="2000" i="1">
                <a:ea typeface="ＭＳ Ｐゴシック" charset="-128"/>
              </a:rPr>
              <a:t>“ Comment puis-je engager mes étudiants dans leur processus d’apprentissage?” </a:t>
            </a:r>
            <a:endParaRPr lang="fr-CA" sz="2000" b="1">
              <a:ea typeface="ＭＳ Ｐゴシック" charset="-128"/>
            </a:endParaRPr>
          </a:p>
          <a:p>
            <a:pPr eaLnBrk="1" hangingPunct="1">
              <a:lnSpc>
                <a:spcPct val="80000"/>
              </a:lnSpc>
              <a:buFont typeface="Wingdings" charset="2"/>
              <a:buChar char="§"/>
            </a:pPr>
            <a:r>
              <a:rPr lang="fr-CA" sz="2000" b="1">
                <a:ea typeface="ＭＳ Ｐゴシック" charset="-128"/>
              </a:rPr>
              <a:t>QUOI</a:t>
            </a:r>
            <a:endParaRPr lang="fr-CA" sz="2000">
              <a:ea typeface="ＭＳ Ｐゴシック" charset="-128"/>
            </a:endParaRPr>
          </a:p>
          <a:p>
            <a:pPr lvl="1" eaLnBrk="1" hangingPunct="1">
              <a:lnSpc>
                <a:spcPct val="80000"/>
              </a:lnSpc>
              <a:buFont typeface="Wingdings" charset="2"/>
              <a:buChar char="§"/>
            </a:pPr>
            <a:r>
              <a:rPr lang="fr-CA" sz="2000">
                <a:ea typeface="ＭＳ Ｐゴシック" charset="-128"/>
              </a:rPr>
              <a:t>Pauses-révision, en groupe ou par un quiz formatif pour réviser les notes et/ou le contenu d’un cours;</a:t>
            </a:r>
          </a:p>
          <a:p>
            <a:pPr eaLnBrk="1" hangingPunct="1">
              <a:lnSpc>
                <a:spcPct val="80000"/>
              </a:lnSpc>
              <a:buFont typeface="Wingdings" charset="2"/>
              <a:buChar char="§"/>
            </a:pPr>
            <a:r>
              <a:rPr lang="fr-CA" sz="2000" b="1">
                <a:ea typeface="ＭＳ Ｐゴシック" charset="-128"/>
              </a:rPr>
              <a:t>POURQUOI</a:t>
            </a:r>
            <a:endParaRPr lang="fr-CA" sz="2000">
              <a:ea typeface="ＭＳ Ｐゴシック" charset="-128"/>
            </a:endParaRPr>
          </a:p>
          <a:p>
            <a:pPr lvl="1" eaLnBrk="1" hangingPunct="1">
              <a:lnSpc>
                <a:spcPct val="80000"/>
              </a:lnSpc>
              <a:buFont typeface="Wingdings" charset="2"/>
              <a:buChar char="§"/>
            </a:pPr>
            <a:r>
              <a:rPr lang="fr-CA" sz="2000">
                <a:ea typeface="ＭＳ Ｐゴシック" charset="-128"/>
              </a:rPr>
              <a:t>Soutenir l’attention, la collaboration et favoriser la réussite;</a:t>
            </a:r>
          </a:p>
          <a:p>
            <a:pPr eaLnBrk="1" hangingPunct="1">
              <a:lnSpc>
                <a:spcPct val="80000"/>
              </a:lnSpc>
              <a:buFont typeface="Wingdings" charset="2"/>
              <a:buChar char="§"/>
            </a:pPr>
            <a:r>
              <a:rPr lang="fr-CA" sz="2000" b="1">
                <a:ea typeface="ＭＳ Ｐゴシック" charset="-128"/>
              </a:rPr>
              <a:t>COMMENT</a:t>
            </a:r>
            <a:endParaRPr lang="fr-CA" sz="2000">
              <a:ea typeface="ＭＳ Ｐゴシック" charset="-128"/>
            </a:endParaRPr>
          </a:p>
          <a:p>
            <a:pPr lvl="1" eaLnBrk="1" hangingPunct="1">
              <a:lnSpc>
                <a:spcPct val="80000"/>
              </a:lnSpc>
              <a:buFont typeface="Wingdings" charset="2"/>
              <a:buChar char="§"/>
            </a:pPr>
            <a:r>
              <a:rPr lang="fr-CA" sz="2000">
                <a:ea typeface="ＭＳ Ｐゴシック" charset="-128"/>
              </a:rPr>
              <a:t>Fournir des consignes claires, signaler le début et la fin de la période et prévoir du temps pour les questions en suspens, mettre en évidence un fil directeur, etc. </a:t>
            </a:r>
          </a:p>
          <a:p>
            <a:pPr eaLnBrk="1" hangingPunct="1">
              <a:lnSpc>
                <a:spcPct val="80000"/>
              </a:lnSpc>
              <a:buFont typeface="Wingdings" charset="2"/>
              <a:buChar char="§"/>
            </a:pPr>
            <a:endParaRPr lang="en-US" sz="2000">
              <a:ea typeface="ＭＳ Ｐゴシック" charset="-128"/>
            </a:endParaRPr>
          </a:p>
          <a:p>
            <a:pPr eaLnBrk="1" hangingPunct="1">
              <a:lnSpc>
                <a:spcPct val="80000"/>
              </a:lnSpc>
              <a:buFontTx/>
              <a:buNone/>
            </a:pPr>
            <a:endParaRPr lang="en-US" altLang="ja-JP" sz="2000" i="1">
              <a:ea typeface="ＭＳ Ｐゴシック" charset="-128"/>
            </a:endParaRPr>
          </a:p>
          <a:p>
            <a:pPr eaLnBrk="1" hangingPunct="1">
              <a:lnSpc>
                <a:spcPct val="80000"/>
              </a:lnSpc>
              <a:buFontTx/>
              <a:buNone/>
            </a:pPr>
            <a:endParaRPr lang="en-US" sz="2000" i="1">
              <a:ea typeface="ＭＳ Ｐゴシック" charset="-128"/>
            </a:endParaRPr>
          </a:p>
          <a:p>
            <a:pPr eaLnBrk="1" hangingPunct="1">
              <a:lnSpc>
                <a:spcPct val="80000"/>
              </a:lnSpc>
              <a:buFontTx/>
              <a:buNone/>
            </a:pPr>
            <a:endParaRPr lang="en-US" sz="2000" i="1">
              <a:ea typeface="ＭＳ Ｐゴシック" charset="-128"/>
            </a:endParaRPr>
          </a:p>
          <a:p>
            <a:pPr eaLnBrk="1" hangingPunct="1">
              <a:lnSpc>
                <a:spcPct val="80000"/>
              </a:lnSpc>
              <a:buFontTx/>
              <a:buNone/>
            </a:pPr>
            <a:endParaRPr lang="en-US" sz="2000" i="1">
              <a:ea typeface="ＭＳ Ｐゴシック" charset="-128"/>
            </a:endParaRPr>
          </a:p>
        </p:txBody>
      </p:sp>
    </p:spTree>
    <p:extLst>
      <p:ext uri="{BB962C8B-B14F-4D97-AF65-F5344CB8AC3E}">
        <p14:creationId xmlns:p14="http://schemas.microsoft.com/office/powerpoint/2010/main" val="190115575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1"/>
          <p:cNvSpPr>
            <a:spLocks noGrp="1"/>
          </p:cNvSpPr>
          <p:nvPr>
            <p:ph type="title"/>
          </p:nvPr>
        </p:nvSpPr>
        <p:spPr>
          <a:xfrm>
            <a:off x="2136775" y="228600"/>
            <a:ext cx="8153400" cy="990600"/>
          </a:xfrm>
        </p:spPr>
        <p:txBody>
          <a:bodyPr/>
          <a:lstStyle/>
          <a:p>
            <a:r>
              <a:rPr lang="fr-CA" smtClean="0">
                <a:ea typeface="ＭＳ Ｐゴシック" charset="-128"/>
              </a:rPr>
              <a:t>Les lignes directrices de la CUA</a:t>
            </a:r>
          </a:p>
        </p:txBody>
      </p:sp>
      <p:pic>
        <p:nvPicPr>
          <p:cNvPr id="29699" name="Picture 2"/>
          <p:cNvPicPr>
            <a:picLocks noGrp="1" noChangeAspect="1" noChangeArrowheads="1"/>
          </p:cNvPicPr>
          <p:nvPr>
            <p:ph sz="quarter" idx="1"/>
          </p:nvPr>
        </p:nvPicPr>
        <p:blipFill>
          <a:blip r:embed="rId3"/>
          <a:srcRect/>
          <a:stretch>
            <a:fillRect/>
          </a:stretch>
        </p:blipFill>
        <p:spPr>
          <a:xfrm>
            <a:off x="1298575" y="1067594"/>
            <a:ext cx="9829800" cy="5790406"/>
          </a:xfrm>
          <a:noFill/>
        </p:spPr>
      </p:pic>
    </p:spTree>
    <p:extLst>
      <p:ext uri="{BB962C8B-B14F-4D97-AF65-F5344CB8AC3E}">
        <p14:creationId xmlns:p14="http://schemas.microsoft.com/office/powerpoint/2010/main" val="13330083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Rectangle 3174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72" name="Rectangle 7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410" y="0"/>
            <a:ext cx="4636008" cy="6858000"/>
          </a:xfrm>
          <a:prstGeom prst="rect">
            <a:avLst/>
          </a:prstGeom>
          <a:solidFill>
            <a:srgbClr val="523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1042" y="484632"/>
            <a:ext cx="3666744" cy="5739187"/>
          </a:xfrm>
          <a:prstGeom prst="roundRect">
            <a:avLst>
              <a:gd name="adj" fmla="val 0"/>
            </a:avLst>
          </a:prstGeom>
          <a:solidFill>
            <a:schemeClr val="bg1"/>
          </a:solidFill>
          <a:ln w="952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Espace réservé du contenu 1"/>
          <p:cNvPicPr>
            <a:picLocks noGrp="1" noChangeAspect="1"/>
          </p:cNvPicPr>
          <p:nvPr>
            <p:ph sz="quarter" idx="4294967295"/>
          </p:nvPr>
        </p:nvPicPr>
        <p:blipFill>
          <a:blip r:embed="rId2"/>
          <a:stretch>
            <a:fillRect/>
          </a:stretch>
        </p:blipFill>
        <p:spPr>
          <a:xfrm>
            <a:off x="8315325" y="156093"/>
            <a:ext cx="3176632" cy="6516170"/>
          </a:xfrm>
          <a:prstGeom prst="rect">
            <a:avLst/>
          </a:prstGeom>
          <a:effectLst/>
        </p:spPr>
      </p:pic>
      <p:sp>
        <p:nvSpPr>
          <p:cNvPr id="31746" name="Titre 1"/>
          <p:cNvSpPr>
            <a:spLocks noGrp="1"/>
          </p:cNvSpPr>
          <p:nvPr>
            <p:ph type="title"/>
          </p:nvPr>
        </p:nvSpPr>
        <p:spPr>
          <a:xfrm>
            <a:off x="648929" y="629266"/>
            <a:ext cx="6422849" cy="1676603"/>
          </a:xfrm>
        </p:spPr>
        <p:txBody>
          <a:bodyPr vert="horz" lIns="91440" tIns="45720" rIns="91440" bIns="45720" rtlCol="0" anchor="ctr">
            <a:normAutofit/>
          </a:bodyPr>
          <a:lstStyle/>
          <a:p>
            <a:r>
              <a:rPr lang="en-US" kern="1200" dirty="0" err="1">
                <a:solidFill>
                  <a:schemeClr val="tx1"/>
                </a:solidFill>
                <a:latin typeface="+mj-lt"/>
                <a:ea typeface="+mj-ea"/>
                <a:cs typeface="+mj-cs"/>
              </a:rPr>
              <a:t>À</a:t>
            </a:r>
            <a:r>
              <a:rPr lang="en-US" kern="1200" dirty="0">
                <a:solidFill>
                  <a:schemeClr val="tx1"/>
                </a:solidFill>
                <a:latin typeface="+mj-lt"/>
                <a:ea typeface="+mj-ea"/>
                <a:cs typeface="+mj-cs"/>
              </a:rPr>
              <a:t> la lumière de </a:t>
            </a:r>
            <a:r>
              <a:rPr lang="en-US" kern="1200" dirty="0" err="1">
                <a:solidFill>
                  <a:schemeClr val="tx1"/>
                </a:solidFill>
                <a:latin typeface="+mj-lt"/>
                <a:ea typeface="+mj-ea"/>
                <a:cs typeface="+mj-cs"/>
              </a:rPr>
              <a:t>vos</a:t>
            </a:r>
            <a:r>
              <a:rPr lang="en-US" kern="1200" dirty="0">
                <a:solidFill>
                  <a:schemeClr val="tx1"/>
                </a:solidFill>
                <a:latin typeface="+mj-lt"/>
                <a:ea typeface="+mj-ea"/>
                <a:cs typeface="+mj-cs"/>
              </a:rPr>
              <a:t> </a:t>
            </a:r>
            <a:r>
              <a:rPr lang="en-US" kern="1200" dirty="0" err="1">
                <a:solidFill>
                  <a:schemeClr val="tx1"/>
                </a:solidFill>
                <a:latin typeface="+mj-lt"/>
                <a:ea typeface="+mj-ea"/>
                <a:cs typeface="+mj-cs"/>
              </a:rPr>
              <a:t>réponses</a:t>
            </a:r>
            <a:r>
              <a:rPr lang="en-US" kern="1200" dirty="0">
                <a:solidFill>
                  <a:schemeClr val="tx1"/>
                </a:solidFill>
                <a:latin typeface="+mj-lt"/>
                <a:ea typeface="+mj-ea"/>
                <a:cs typeface="+mj-cs"/>
              </a:rPr>
              <a:t> au questionnaire</a:t>
            </a:r>
          </a:p>
        </p:txBody>
      </p:sp>
      <p:sp>
        <p:nvSpPr>
          <p:cNvPr id="3" name="ZoneTexte 2"/>
          <p:cNvSpPr txBox="1"/>
          <p:nvPr/>
        </p:nvSpPr>
        <p:spPr>
          <a:xfrm>
            <a:off x="561269" y="2707894"/>
            <a:ext cx="6858000" cy="954107"/>
          </a:xfrm>
          <a:prstGeom prst="rect">
            <a:avLst/>
          </a:prstGeom>
          <a:noFill/>
        </p:spPr>
        <p:txBody>
          <a:bodyPr wrap="square" rtlCol="0">
            <a:spAutoFit/>
          </a:bodyPr>
          <a:lstStyle/>
          <a:p>
            <a:r>
              <a:rPr lang="fr-FR" sz="2800" dirty="0" smtClean="0">
                <a:hlinkClick r:id="rId3"/>
              </a:rPr>
              <a:t>Ligne directrice 3: Offrir plusieurs moyens d’engagement </a:t>
            </a:r>
            <a:r>
              <a:rPr lang="fr-FR" sz="2800" dirty="0" smtClean="0"/>
              <a:t>(</a:t>
            </a:r>
            <a:r>
              <a:rPr lang="fr-FR" sz="2800" dirty="0" smtClean="0">
                <a:hlinkClick r:id="rId4"/>
              </a:rPr>
              <a:t>www.pcua.ca)</a:t>
            </a:r>
            <a:r>
              <a:rPr lang="fr-FR" sz="2800" dirty="0"/>
              <a:t> </a:t>
            </a:r>
            <a:endParaRPr lang="fr-FR" sz="2800" dirty="0" smtClean="0"/>
          </a:p>
        </p:txBody>
      </p:sp>
    </p:spTree>
    <p:extLst>
      <p:ext uri="{BB962C8B-B14F-4D97-AF65-F5344CB8AC3E}">
        <p14:creationId xmlns:p14="http://schemas.microsoft.com/office/powerpoint/2010/main" val="1151622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9" name="Freeform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1" name="Freeform: Shap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3" name="Freeform 2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2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2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re 2"/>
          <p:cNvSpPr>
            <a:spLocks noGrp="1"/>
          </p:cNvSpPr>
          <p:nvPr>
            <p:ph type="title"/>
          </p:nvPr>
        </p:nvSpPr>
        <p:spPr>
          <a:xfrm>
            <a:off x="1524000" y="2245809"/>
            <a:ext cx="9144000" cy="1564716"/>
          </a:xfrm>
        </p:spPr>
        <p:txBody>
          <a:bodyPr vert="horz" lIns="91440" tIns="45720" rIns="91440" bIns="45720" rtlCol="0" anchor="b">
            <a:normAutofit/>
          </a:bodyPr>
          <a:lstStyle/>
          <a:p>
            <a:r>
              <a:rPr lang="en-US" sz="4800" kern="1200" dirty="0" err="1" smtClean="0">
                <a:solidFill>
                  <a:schemeClr val="tx1"/>
                </a:solidFill>
                <a:latin typeface="+mj-lt"/>
                <a:ea typeface="+mj-ea"/>
                <a:cs typeface="+mj-cs"/>
              </a:rPr>
              <a:t>Protocole</a:t>
            </a:r>
            <a:r>
              <a:rPr lang="en-US" sz="4800" kern="1200" dirty="0" smtClean="0">
                <a:solidFill>
                  <a:schemeClr val="tx1"/>
                </a:solidFill>
                <a:latin typeface="+mj-lt"/>
                <a:ea typeface="+mj-ea"/>
                <a:cs typeface="+mj-cs"/>
              </a:rPr>
              <a:t> pour la </a:t>
            </a:r>
            <a:r>
              <a:rPr lang="en-US" sz="4800" kern="1200" dirty="0" err="1" smtClean="0">
                <a:solidFill>
                  <a:schemeClr val="tx1"/>
                </a:solidFill>
                <a:latin typeface="+mj-lt"/>
                <a:ea typeface="+mj-ea"/>
                <a:cs typeface="+mj-cs"/>
              </a:rPr>
              <a:t>période</a:t>
            </a:r>
            <a:r>
              <a:rPr lang="en-US" sz="4800" kern="1200" dirty="0" smtClean="0">
                <a:solidFill>
                  <a:schemeClr val="tx1"/>
                </a:solidFill>
                <a:latin typeface="+mj-lt"/>
                <a:ea typeface="+mj-ea"/>
                <a:cs typeface="+mj-cs"/>
              </a:rPr>
              <a:t> </a:t>
            </a:r>
            <a:r>
              <a:rPr lang="en-US" sz="4800" kern="1200" dirty="0" err="1" smtClean="0">
                <a:solidFill>
                  <a:schemeClr val="tx1"/>
                </a:solidFill>
                <a:latin typeface="+mj-lt"/>
                <a:ea typeface="+mj-ea"/>
                <a:cs typeface="+mj-cs"/>
              </a:rPr>
              <a:t>d’échange</a:t>
            </a:r>
            <a:endParaRPr lang="en-US" sz="4800" kern="1200" dirty="0">
              <a:solidFill>
                <a:schemeClr val="tx1"/>
              </a:solidFill>
              <a:latin typeface="+mj-lt"/>
              <a:ea typeface="+mj-ea"/>
              <a:cs typeface="+mj-cs"/>
            </a:endParaRPr>
          </a:p>
        </p:txBody>
      </p:sp>
      <p:sp>
        <p:nvSpPr>
          <p:cNvPr id="2" name="Espace réservé du texte 1"/>
          <p:cNvSpPr>
            <a:spLocks noGrp="1"/>
          </p:cNvSpPr>
          <p:nvPr>
            <p:ph type="body" idx="1"/>
          </p:nvPr>
        </p:nvSpPr>
        <p:spPr>
          <a:xfrm>
            <a:off x="1524000" y="3947050"/>
            <a:ext cx="9144000" cy="572583"/>
          </a:xfrm>
        </p:spPr>
        <p:txBody>
          <a:bodyPr vert="horz" lIns="91440" tIns="45720" rIns="91440" bIns="45720" rtlCol="0">
            <a:normAutofit/>
          </a:bodyPr>
          <a:lstStyle/>
          <a:p>
            <a:r>
              <a:rPr lang="en-US" sz="2000" kern="1200">
                <a:solidFill>
                  <a:schemeClr val="tx1"/>
                </a:solidFill>
                <a:latin typeface="+mn-lt"/>
                <a:ea typeface="+mn-ea"/>
                <a:cs typeface="+mn-cs"/>
              </a:rPr>
              <a:t>Origines du cadre conceptuel et lignes directrices</a:t>
            </a:r>
          </a:p>
        </p:txBody>
      </p:sp>
    </p:spTree>
    <p:extLst>
      <p:ext uri="{BB962C8B-B14F-4D97-AF65-F5344CB8AC3E}">
        <p14:creationId xmlns:p14="http://schemas.microsoft.com/office/powerpoint/2010/main" val="12019091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b="1" dirty="0"/>
              <a:t>PROTOCOLE D’ORIENTATION D’UNE RÉUNION DE LA « COMMUNAUTÉ DE PRATIQUE » (CP) EN CONTEXTE POSTSECONDAIRE (ou secondaire)</a:t>
            </a:r>
            <a:r>
              <a:rPr lang="fr-FR" dirty="0"/>
              <a:t/>
            </a:r>
            <a:br>
              <a:rPr lang="fr-FR" dirty="0"/>
            </a:br>
            <a:endParaRPr lang="fr-FR" dirty="0"/>
          </a:p>
        </p:txBody>
      </p:sp>
      <p:sp>
        <p:nvSpPr>
          <p:cNvPr id="3" name="Espace réservé du texte 2"/>
          <p:cNvSpPr>
            <a:spLocks noGrp="1"/>
          </p:cNvSpPr>
          <p:nvPr>
            <p:ph type="body" idx="1"/>
          </p:nvPr>
        </p:nvSpPr>
        <p:spPr/>
        <p:txBody>
          <a:bodyPr/>
          <a:lstStyle/>
          <a:p>
            <a:r>
              <a:rPr lang="fr-CA" dirty="0"/>
              <a:t>Document traduit et adapté de UDL </a:t>
            </a:r>
            <a:r>
              <a:rPr lang="fr-CA" dirty="0" err="1"/>
              <a:t>Universe</a:t>
            </a:r>
            <a:r>
              <a:rPr lang="fr-CA" dirty="0"/>
              <a:t> (</a:t>
            </a:r>
            <a:r>
              <a:rPr lang="fr-CA" u="sng" dirty="0">
                <a:hlinkClick r:id="rId2"/>
              </a:rPr>
              <a:t>www.udluniverse.com</a:t>
            </a:r>
            <a:r>
              <a:rPr lang="fr-CA" dirty="0"/>
              <a:t>)</a:t>
            </a:r>
            <a:endParaRPr lang="fr-FR" dirty="0"/>
          </a:p>
        </p:txBody>
      </p:sp>
    </p:spTree>
    <p:extLst>
      <p:ext uri="{BB962C8B-B14F-4D97-AF65-F5344CB8AC3E}">
        <p14:creationId xmlns:p14="http://schemas.microsoft.com/office/powerpoint/2010/main" val="11083720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Plénière</a:t>
            </a:r>
            <a:endParaRPr lang="fr-FR" dirty="0"/>
          </a:p>
        </p:txBody>
      </p:sp>
      <p:sp>
        <p:nvSpPr>
          <p:cNvPr id="3" name="Espace réservé du texte 2"/>
          <p:cNvSpPr>
            <a:spLocks noGrp="1"/>
          </p:cNvSpPr>
          <p:nvPr>
            <p:ph type="body" idx="1"/>
          </p:nvPr>
        </p:nvSpPr>
        <p:spPr/>
        <p:txBody>
          <a:bodyPr/>
          <a:lstStyle/>
          <a:p>
            <a:r>
              <a:rPr lang="fr-FR" dirty="0" smtClean="0"/>
              <a:t>Des solutions? De nouveaux besoins? Des questions en suspens? </a:t>
            </a:r>
            <a:endParaRPr lang="fr-FR" dirty="0"/>
          </a:p>
        </p:txBody>
      </p:sp>
    </p:spTree>
    <p:extLst>
      <p:ext uri="{BB962C8B-B14F-4D97-AF65-F5344CB8AC3E}">
        <p14:creationId xmlns:p14="http://schemas.microsoft.com/office/powerpoint/2010/main" val="9793570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Merci!	</a:t>
            </a:r>
            <a:endParaRPr lang="fr-FR" dirty="0"/>
          </a:p>
        </p:txBody>
      </p:sp>
      <p:sp>
        <p:nvSpPr>
          <p:cNvPr id="3" name="Espace réservé du contenu 2"/>
          <p:cNvSpPr>
            <a:spLocks noGrp="1"/>
          </p:cNvSpPr>
          <p:nvPr>
            <p:ph idx="1"/>
          </p:nvPr>
        </p:nvSpPr>
        <p:spPr/>
        <p:txBody>
          <a:bodyPr/>
          <a:lstStyle/>
          <a:p>
            <a:endParaRPr lang="fr-FR" dirty="0" smtClean="0"/>
          </a:p>
          <a:p>
            <a:endParaRPr lang="fr-FR" dirty="0"/>
          </a:p>
          <a:p>
            <a:r>
              <a:rPr lang="fr-FR" dirty="0" smtClean="0">
                <a:hlinkClick r:id="rId2"/>
              </a:rPr>
              <a:t>pturcotte@cvm.qc.ca</a:t>
            </a:r>
            <a:endParaRPr lang="fr-FR" dirty="0" smtClean="0"/>
          </a:p>
          <a:p>
            <a:r>
              <a:rPr lang="fr-FR" dirty="0" smtClean="0">
                <a:hlinkClick r:id="rId3"/>
              </a:rPr>
              <a:t>www.crispesh.com</a:t>
            </a:r>
            <a:endParaRPr lang="fr-FR" dirty="0" smtClean="0"/>
          </a:p>
          <a:p>
            <a:r>
              <a:rPr lang="fr-FR" dirty="0" smtClean="0">
                <a:hlinkClick r:id="rId4"/>
              </a:rPr>
              <a:t>www.pcua.ca</a:t>
            </a:r>
            <a:endParaRPr lang="fr-FR" smtClean="0"/>
          </a:p>
          <a:p>
            <a:endParaRPr lang="fr-FR"/>
          </a:p>
        </p:txBody>
      </p:sp>
    </p:spTree>
    <p:extLst>
      <p:ext uri="{BB962C8B-B14F-4D97-AF65-F5344CB8AC3E}">
        <p14:creationId xmlns:p14="http://schemas.microsoft.com/office/powerpoint/2010/main" val="16231091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1"/>
          <p:cNvSpPr>
            <a:spLocks noGrp="1"/>
          </p:cNvSpPr>
          <p:nvPr>
            <p:ph type="title"/>
          </p:nvPr>
        </p:nvSpPr>
        <p:spPr>
          <a:xfrm>
            <a:off x="2136775" y="228600"/>
            <a:ext cx="8153400" cy="990600"/>
          </a:xfrm>
        </p:spPr>
        <p:txBody>
          <a:bodyPr>
            <a:normAutofit/>
          </a:bodyPr>
          <a:lstStyle/>
          <a:p>
            <a:r>
              <a:rPr lang="fr-FR" dirty="0" smtClean="0">
                <a:ea typeface="ＭＳ Ｐゴシック" charset="-128"/>
              </a:rPr>
              <a:t>Présentation</a:t>
            </a:r>
            <a:endParaRPr lang="fr-FR" dirty="0" smtClean="0">
              <a:ea typeface="ＭＳ Ｐゴシック" charset="-128"/>
            </a:endParaRPr>
          </a:p>
        </p:txBody>
      </p:sp>
      <p:sp>
        <p:nvSpPr>
          <p:cNvPr id="3" name="Espace réservé du contenu 2"/>
          <p:cNvSpPr>
            <a:spLocks noGrp="1"/>
          </p:cNvSpPr>
          <p:nvPr>
            <p:ph sz="quarter" idx="1"/>
          </p:nvPr>
        </p:nvSpPr>
        <p:spPr>
          <a:xfrm>
            <a:off x="2136775" y="1600200"/>
            <a:ext cx="8153400" cy="4495800"/>
          </a:xfrm>
        </p:spPr>
        <p:txBody>
          <a:bodyPr>
            <a:normAutofit/>
          </a:bodyPr>
          <a:lstStyle/>
          <a:p>
            <a:pPr>
              <a:buFont typeface="Wingdings" charset="2"/>
              <a:buNone/>
            </a:pPr>
            <a:r>
              <a:rPr lang="fr-FR" dirty="0" smtClean="0">
                <a:ea typeface="ＭＳ Ｐゴシック" charset="-128"/>
              </a:rPr>
              <a:t>Paul Turcotte</a:t>
            </a:r>
            <a:endParaRPr lang="fr-FR" dirty="0" smtClean="0">
              <a:ea typeface="ＭＳ Ｐゴシック" charset="-128"/>
            </a:endParaRPr>
          </a:p>
          <a:p>
            <a:r>
              <a:rPr lang="fr-FR" dirty="0" smtClean="0">
                <a:ea typeface="ＭＳ Ｐゴシック" charset="-128"/>
              </a:rPr>
              <a:t>Professeur au département de philosophie du CVM</a:t>
            </a:r>
          </a:p>
          <a:p>
            <a:pPr lvl="1"/>
            <a:r>
              <a:rPr lang="fr-FR" dirty="0" smtClean="0">
                <a:ea typeface="ＭＳ Ｐゴシック" charset="-128"/>
              </a:rPr>
              <a:t>Responsable des mesures d’aide à la réussite 2010-2016</a:t>
            </a:r>
          </a:p>
          <a:p>
            <a:pPr lvl="1"/>
            <a:r>
              <a:rPr lang="fr-FR" dirty="0" smtClean="0">
                <a:ea typeface="ＭＳ Ｐゴシック" charset="-128"/>
              </a:rPr>
              <a:t>Expérience de communauté de pratique</a:t>
            </a:r>
            <a:endParaRPr lang="fr-FR" dirty="0" smtClean="0">
              <a:ea typeface="ＭＳ Ｐゴシック" charset="-128"/>
            </a:endParaRPr>
          </a:p>
          <a:p>
            <a:r>
              <a:rPr lang="fr-FR" dirty="0" smtClean="0">
                <a:ea typeface="ＭＳ Ｐゴシック" charset="-128"/>
              </a:rPr>
              <a:t>Enseignant-chercheur au CRISPESH depuis 2013</a:t>
            </a:r>
          </a:p>
          <a:p>
            <a:pPr lvl="1"/>
            <a:r>
              <a:rPr lang="fr-FR" dirty="0" smtClean="0">
                <a:ea typeface="ＭＳ Ｐゴシック" charset="-128"/>
              </a:rPr>
              <a:t>Projet CUA (13-15)</a:t>
            </a:r>
          </a:p>
          <a:p>
            <a:pPr lvl="1"/>
            <a:r>
              <a:rPr lang="fr-FR" dirty="0" smtClean="0">
                <a:ea typeface="ＭＳ Ｐゴシック" charset="-128"/>
              </a:rPr>
              <a:t>Conférences, ateliers, formations</a:t>
            </a:r>
          </a:p>
          <a:p>
            <a:r>
              <a:rPr lang="fr-FR" dirty="0" smtClean="0">
                <a:ea typeface="ＭＳ Ｐゴシック" charset="-128"/>
              </a:rPr>
              <a:t>Enseignant-ressource au CVM</a:t>
            </a:r>
          </a:p>
          <a:p>
            <a:pPr lvl="1"/>
            <a:r>
              <a:rPr lang="fr-FR" dirty="0" smtClean="0">
                <a:ea typeface="ＭＳ Ｐゴシック" charset="-128"/>
              </a:rPr>
              <a:t>Proche collaboration avec le SAIDE</a:t>
            </a:r>
            <a:endParaRPr lang="fr-FR" dirty="0" smtClean="0">
              <a:ea typeface="ＭＳ Ｐゴシック" charset="-128"/>
            </a:endParaRPr>
          </a:p>
          <a:p>
            <a:pPr lvl="2"/>
            <a:endParaRPr lang="fr-FR" dirty="0" smtClean="0">
              <a:ea typeface="ＭＳ Ｐゴシック" charset="-128"/>
            </a:endParaRPr>
          </a:p>
        </p:txBody>
      </p:sp>
    </p:spTree>
    <p:extLst>
      <p:ext uri="{BB962C8B-B14F-4D97-AF65-F5344CB8AC3E}">
        <p14:creationId xmlns:p14="http://schemas.microsoft.com/office/powerpoint/2010/main" val="39582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1"/>
          <p:cNvSpPr>
            <a:spLocks noGrp="1"/>
          </p:cNvSpPr>
          <p:nvPr>
            <p:ph type="title"/>
          </p:nvPr>
        </p:nvSpPr>
        <p:spPr>
          <a:xfrm>
            <a:off x="2136775" y="228600"/>
            <a:ext cx="8153400" cy="990600"/>
          </a:xfrm>
        </p:spPr>
        <p:txBody>
          <a:bodyPr>
            <a:normAutofit/>
          </a:bodyPr>
          <a:lstStyle/>
          <a:p>
            <a:r>
              <a:rPr lang="fr-FR" dirty="0" smtClean="0">
                <a:ea typeface="ＭＳ Ｐゴシック" charset="-128"/>
              </a:rPr>
              <a:t>Objectifs de la rencontre</a:t>
            </a:r>
            <a:endParaRPr lang="fr-FR" dirty="0" smtClean="0">
              <a:ea typeface="ＭＳ Ｐゴシック" charset="-128"/>
            </a:endParaRPr>
          </a:p>
        </p:txBody>
      </p:sp>
      <p:sp>
        <p:nvSpPr>
          <p:cNvPr id="3" name="Espace réservé du contenu 2"/>
          <p:cNvSpPr>
            <a:spLocks noGrp="1"/>
          </p:cNvSpPr>
          <p:nvPr>
            <p:ph sz="quarter" idx="1"/>
          </p:nvPr>
        </p:nvSpPr>
        <p:spPr>
          <a:xfrm>
            <a:off x="2136775" y="1600200"/>
            <a:ext cx="8153400" cy="4495800"/>
          </a:xfrm>
        </p:spPr>
        <p:txBody>
          <a:bodyPr>
            <a:normAutofit/>
          </a:bodyPr>
          <a:lstStyle/>
          <a:p>
            <a:r>
              <a:rPr lang="fr-FR" dirty="0">
                <a:ea typeface="ＭＳ Ｐゴシック" charset="-128"/>
              </a:rPr>
              <a:t>Développement et perfectionnement de pratiques inclusives</a:t>
            </a:r>
          </a:p>
          <a:p>
            <a:pPr lvl="1"/>
            <a:r>
              <a:rPr lang="fr-FR" dirty="0" smtClean="0">
                <a:ea typeface="ＭＳ Ｐゴシック" charset="-128"/>
              </a:rPr>
              <a:t>Anticipation des besoins pour une réponse </a:t>
            </a:r>
            <a:r>
              <a:rPr lang="fr-FR" i="1" dirty="0" smtClean="0">
                <a:ea typeface="ＭＳ Ｐゴシック" charset="-128"/>
              </a:rPr>
              <a:t>a priori</a:t>
            </a:r>
          </a:p>
          <a:p>
            <a:pPr lvl="1"/>
            <a:r>
              <a:rPr lang="fr-FR" dirty="0" smtClean="0">
                <a:ea typeface="ＭＳ Ｐゴシック" charset="-128"/>
              </a:rPr>
              <a:t>La CUA comme cadre d’analyse et outil de développement</a:t>
            </a:r>
          </a:p>
          <a:p>
            <a:r>
              <a:rPr lang="fr-FR" dirty="0">
                <a:ea typeface="ＭＳ Ｐゴシック" charset="-128"/>
              </a:rPr>
              <a:t>C</a:t>
            </a:r>
            <a:r>
              <a:rPr lang="fr-FR" dirty="0" smtClean="0">
                <a:ea typeface="ＭＳ Ｐゴシック" charset="-128"/>
              </a:rPr>
              <a:t>ommunauté </a:t>
            </a:r>
            <a:r>
              <a:rPr lang="fr-FR" dirty="0">
                <a:ea typeface="ＭＳ Ｐゴシック" charset="-128"/>
              </a:rPr>
              <a:t>de pratique</a:t>
            </a:r>
          </a:p>
          <a:p>
            <a:pPr lvl="1"/>
            <a:r>
              <a:rPr lang="fr-FR" dirty="0" smtClean="0">
                <a:ea typeface="ＭＳ Ｐゴシック" charset="-128"/>
              </a:rPr>
              <a:t>Développement professionnel </a:t>
            </a:r>
          </a:p>
          <a:p>
            <a:pPr lvl="1"/>
            <a:r>
              <a:rPr lang="fr-FR" dirty="0" smtClean="0">
                <a:ea typeface="ＭＳ Ｐゴシック" charset="-128"/>
              </a:rPr>
              <a:t>Efficacité fait l’objet de recherche (</a:t>
            </a:r>
            <a:r>
              <a:rPr lang="fr-FR" dirty="0" smtClean="0">
                <a:ea typeface="ＭＳ Ｐゴシック" charset="-128"/>
                <a:hlinkClick r:id="rId3"/>
              </a:rPr>
              <a:t>Bergeron (2016</a:t>
            </a:r>
            <a:r>
              <a:rPr lang="fr-FR" dirty="0" smtClean="0">
                <a:ea typeface="ＭＳ Ｐゴシック" charset="-128"/>
              </a:rPr>
              <a:t>); UDL </a:t>
            </a:r>
            <a:r>
              <a:rPr lang="fr-FR" dirty="0" err="1" smtClean="0">
                <a:ea typeface="ＭＳ Ｐゴシック" charset="-128"/>
              </a:rPr>
              <a:t>Universe</a:t>
            </a:r>
            <a:r>
              <a:rPr lang="fr-FR" dirty="0" smtClean="0">
                <a:ea typeface="ＭＳ Ｐゴシック" charset="-128"/>
              </a:rPr>
              <a:t>)</a:t>
            </a:r>
          </a:p>
          <a:p>
            <a:r>
              <a:rPr lang="fr-FR" dirty="0" smtClean="0">
                <a:ea typeface="ＭＳ Ｐゴシック" charset="-128"/>
              </a:rPr>
              <a:t>Au final: être mieux préparés à soutenir les étudiantes et étudiants</a:t>
            </a:r>
            <a:endParaRPr lang="fr-FR" dirty="0" smtClean="0">
              <a:ea typeface="ＭＳ Ｐゴシック" charset="-128"/>
            </a:endParaRPr>
          </a:p>
        </p:txBody>
      </p:sp>
    </p:spTree>
    <p:extLst>
      <p:ext uri="{BB962C8B-B14F-4D97-AF65-F5344CB8AC3E}">
        <p14:creationId xmlns:p14="http://schemas.microsoft.com/office/powerpoint/2010/main" val="1269067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9" name="Freeform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1" name="Freeform: Shap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3" name="Freeform 2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2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2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Espace réservé du texte 1"/>
          <p:cNvSpPr>
            <a:spLocks noGrp="1"/>
          </p:cNvSpPr>
          <p:nvPr>
            <p:ph type="body" idx="1"/>
          </p:nvPr>
        </p:nvSpPr>
        <p:spPr>
          <a:xfrm>
            <a:off x="1524000" y="3947050"/>
            <a:ext cx="9144000" cy="572583"/>
          </a:xfrm>
        </p:spPr>
        <p:txBody>
          <a:bodyPr vert="horz" lIns="91440" tIns="45720" rIns="91440" bIns="45720" rtlCol="0">
            <a:normAutofit/>
          </a:bodyPr>
          <a:lstStyle/>
          <a:p>
            <a:r>
              <a:rPr lang="en-US" sz="2000" kern="1200">
                <a:solidFill>
                  <a:schemeClr val="tx1"/>
                </a:solidFill>
                <a:latin typeface="+mn-lt"/>
                <a:ea typeface="+mn-ea"/>
                <a:cs typeface="+mn-cs"/>
              </a:rPr>
              <a:t>L’inclusion scolaire: une réponse démocratique à la diversité des besoins</a:t>
            </a:r>
          </a:p>
        </p:txBody>
      </p:sp>
      <p:sp>
        <p:nvSpPr>
          <p:cNvPr id="3" name="Titre 2"/>
          <p:cNvSpPr>
            <a:spLocks noGrp="1"/>
          </p:cNvSpPr>
          <p:nvPr>
            <p:ph type="title"/>
          </p:nvPr>
        </p:nvSpPr>
        <p:spPr>
          <a:xfrm>
            <a:off x="1524000" y="2245809"/>
            <a:ext cx="9144000" cy="1564716"/>
          </a:xfrm>
        </p:spPr>
        <p:txBody>
          <a:bodyPr vert="horz" lIns="91440" tIns="45720" rIns="91440" bIns="45720" rtlCol="0" anchor="b">
            <a:normAutofit/>
          </a:bodyPr>
          <a:lstStyle/>
          <a:p>
            <a:r>
              <a:rPr lang="en-US" sz="4800" kern="1200">
                <a:solidFill>
                  <a:schemeClr val="tx1"/>
                </a:solidFill>
                <a:latin typeface="+mj-lt"/>
                <a:ea typeface="+mj-ea"/>
                <a:cs typeface="+mj-cs"/>
              </a:rPr>
              <a:t>Un cadre inclusif	</a:t>
            </a:r>
          </a:p>
        </p:txBody>
      </p:sp>
    </p:spTree>
    <p:extLst>
      <p:ext uri="{BB962C8B-B14F-4D97-AF65-F5344CB8AC3E}">
        <p14:creationId xmlns:p14="http://schemas.microsoft.com/office/powerpoint/2010/main" val="40050011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1"/>
          <p:cNvSpPr>
            <a:spLocks noGrp="1"/>
          </p:cNvSpPr>
          <p:nvPr>
            <p:ph type="title"/>
          </p:nvPr>
        </p:nvSpPr>
        <p:spPr>
          <a:xfrm>
            <a:off x="2136775" y="228600"/>
            <a:ext cx="8153400" cy="990600"/>
          </a:xfrm>
        </p:spPr>
        <p:txBody>
          <a:bodyPr>
            <a:normAutofit/>
          </a:bodyPr>
          <a:lstStyle/>
          <a:p>
            <a:r>
              <a:rPr lang="fr-FR" dirty="0">
                <a:ea typeface="ＭＳ Ｐゴシック" charset="-128"/>
              </a:rPr>
              <a:t>T</a:t>
            </a:r>
            <a:r>
              <a:rPr lang="fr-FR" dirty="0" smtClean="0">
                <a:ea typeface="ＭＳ Ｐゴシック" charset="-128"/>
              </a:rPr>
              <a:t>enir compte de la diversité.</a:t>
            </a:r>
          </a:p>
        </p:txBody>
      </p:sp>
      <p:sp>
        <p:nvSpPr>
          <p:cNvPr id="3" name="Espace réservé du contenu 2"/>
          <p:cNvSpPr>
            <a:spLocks noGrp="1"/>
          </p:cNvSpPr>
          <p:nvPr>
            <p:ph sz="quarter" idx="1"/>
          </p:nvPr>
        </p:nvSpPr>
        <p:spPr>
          <a:xfrm>
            <a:off x="2136775" y="1600200"/>
            <a:ext cx="8153400" cy="4495800"/>
          </a:xfrm>
        </p:spPr>
        <p:txBody>
          <a:bodyPr/>
          <a:lstStyle/>
          <a:p>
            <a:pPr>
              <a:buFont typeface="Wingdings" charset="2"/>
              <a:buNone/>
            </a:pPr>
            <a:r>
              <a:rPr lang="fr-FR" dirty="0" smtClean="0">
                <a:ea typeface="ＭＳ Ｐゴシック" charset="-128"/>
              </a:rPr>
              <a:t>Réalité dans les classes: la diversité</a:t>
            </a:r>
          </a:p>
          <a:p>
            <a:r>
              <a:rPr lang="fr-FR" dirty="0" smtClean="0">
                <a:ea typeface="ＭＳ Ｐゴシック" charset="-128"/>
              </a:rPr>
              <a:t>Tous les types de difficultés d’apprentissage « officielles », évidemment</a:t>
            </a:r>
          </a:p>
          <a:p>
            <a:r>
              <a:rPr lang="fr-FR" dirty="0" smtClean="0">
                <a:ea typeface="ＭＳ Ｐゴシック" charset="-128"/>
              </a:rPr>
              <a:t>Diversité dans l’éducation secondaire et dans les aptitudes naturelles.</a:t>
            </a:r>
          </a:p>
          <a:p>
            <a:r>
              <a:rPr lang="fr-FR" dirty="0" smtClean="0">
                <a:ea typeface="ＭＳ Ｐゴシック" charset="-128"/>
              </a:rPr>
              <a:t>Mais aussi une diversité qui n’a d’abord rien à voir avec l’école, mais qui finit par avoir son influence dans la classe</a:t>
            </a:r>
          </a:p>
          <a:p>
            <a:pPr lvl="2"/>
            <a:r>
              <a:rPr lang="fr-FR" dirty="0" smtClean="0">
                <a:ea typeface="ＭＳ Ｐゴシック" charset="-128"/>
              </a:rPr>
              <a:t>Situation familiale, socio-économique; culture et langue; identité de sexe et de genre, etc.</a:t>
            </a:r>
          </a:p>
          <a:p>
            <a:pPr lvl="2"/>
            <a:endParaRPr lang="fr-FR" dirty="0" smtClean="0">
              <a:ea typeface="ＭＳ Ｐゴシック" charset="-128"/>
            </a:endParaRPr>
          </a:p>
        </p:txBody>
      </p:sp>
    </p:spTree>
    <p:extLst>
      <p:ext uri="{BB962C8B-B14F-4D97-AF65-F5344CB8AC3E}">
        <p14:creationId xmlns:p14="http://schemas.microsoft.com/office/powerpoint/2010/main" val="1590264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p:cNvSpPr>
            <a:spLocks noGrp="1"/>
          </p:cNvSpPr>
          <p:nvPr>
            <p:ph type="title"/>
          </p:nvPr>
        </p:nvSpPr>
        <p:spPr>
          <a:xfrm>
            <a:off x="2136775" y="228600"/>
            <a:ext cx="8153400" cy="990600"/>
          </a:xfrm>
        </p:spPr>
        <p:txBody>
          <a:bodyPr>
            <a:normAutofit fontScale="90000"/>
          </a:bodyPr>
          <a:lstStyle/>
          <a:p>
            <a:r>
              <a:rPr lang="fr-FR" dirty="0" smtClean="0">
                <a:ea typeface="ＭＳ Ｐゴシック" charset="-128"/>
              </a:rPr>
              <a:t>Un concept pour se situer face à la diversité</a:t>
            </a:r>
          </a:p>
        </p:txBody>
      </p:sp>
      <p:sp>
        <p:nvSpPr>
          <p:cNvPr id="3" name="Espace réservé du contenu 2"/>
          <p:cNvSpPr>
            <a:spLocks noGrp="1"/>
          </p:cNvSpPr>
          <p:nvPr>
            <p:ph sz="quarter" idx="1"/>
          </p:nvPr>
        </p:nvSpPr>
        <p:spPr>
          <a:xfrm>
            <a:off x="2136775" y="1600200"/>
            <a:ext cx="8153400" cy="4495800"/>
          </a:xfrm>
        </p:spPr>
        <p:txBody>
          <a:bodyPr/>
          <a:lstStyle/>
          <a:p>
            <a:r>
              <a:rPr lang="fr-FR" dirty="0" smtClean="0">
                <a:ea typeface="ＭＳ Ｐゴシック" charset="-128"/>
              </a:rPr>
              <a:t>La </a:t>
            </a:r>
            <a:r>
              <a:rPr lang="fr-FR" dirty="0" smtClean="0">
                <a:ea typeface="ＭＳ Ｐゴシック" charset="-128"/>
              </a:rPr>
              <a:t>préoccupation: enseigner à tous et pour tous.</a:t>
            </a:r>
          </a:p>
          <a:p>
            <a:r>
              <a:rPr lang="fr-FR" dirty="0" smtClean="0">
                <a:ea typeface="ＭＳ Ｐゴシック" charset="-128"/>
              </a:rPr>
              <a:t>La difficulté: la diversité, dans sa diversité.</a:t>
            </a:r>
          </a:p>
          <a:p>
            <a:r>
              <a:rPr lang="fr-FR" dirty="0" smtClean="0">
                <a:ea typeface="ＭＳ Ｐゴシック" charset="-128"/>
              </a:rPr>
              <a:t>Comment avoir un enseignement qui soit maximalement accessible? Comment faire tomber les barrières?</a:t>
            </a:r>
          </a:p>
          <a:p>
            <a:r>
              <a:rPr lang="fr-FR" dirty="0" smtClean="0">
                <a:ea typeface="ＭＳ Ｐゴシック" charset="-128"/>
              </a:rPr>
              <a:t>Un concept pour opérationnaliser ces réflexions: </a:t>
            </a:r>
          </a:p>
          <a:p>
            <a:pPr algn="ctr">
              <a:buFont typeface="Wingdings" charset="2"/>
              <a:buNone/>
            </a:pPr>
            <a:r>
              <a:rPr lang="fr-FR" sz="3200" u="sng" dirty="0">
                <a:ea typeface="ＭＳ Ｐゴシック" charset="-128"/>
              </a:rPr>
              <a:t>La situation de handicap </a:t>
            </a:r>
          </a:p>
        </p:txBody>
      </p:sp>
    </p:spTree>
    <p:extLst>
      <p:ext uri="{BB962C8B-B14F-4D97-AF65-F5344CB8AC3E}">
        <p14:creationId xmlns:p14="http://schemas.microsoft.com/office/powerpoint/2010/main" val="775888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0"/>
                                  </p:iterate>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lt">
                                    <p:tmAbs val="0"/>
                                  </p:iterate>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lt">
                                    <p:tmAbs val="0"/>
                                  </p:iterate>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type="lt">
                                    <p:tmAbs val="0"/>
                                  </p:iterate>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6" presetClass="emph" presetSubtype="0" fill="hold" grpId="1" nodeType="clickEffect">
                                  <p:stCondLst>
                                    <p:cond delay="0"/>
                                  </p:stCondLst>
                                  <p:iterate type="lt">
                                    <p:tmPct val="4000"/>
                                  </p:iterate>
                                  <p:childTnLst>
                                    <p:set>
                                      <p:cBhvr override="childStyle">
                                        <p:cTn id="26" dur="500" fill="hold"/>
                                        <p:tgtEl>
                                          <p:spTgt spid="3">
                                            <p:txEl>
                                              <p:pRg st="4" end="4"/>
                                            </p:txEl>
                                          </p:spTgt>
                                        </p:tgtEl>
                                        <p:attrNameLst>
                                          <p:attrName>style.color</p:attrName>
                                        </p:attrNameLst>
                                      </p:cBhvr>
                                      <p:to>
                                        <p:clrVal>
                                          <a:schemeClr val="accent2"/>
                                        </p:clrVal>
                                      </p:to>
                                    </p:set>
                                    <p:set>
                                      <p:cBhvr>
                                        <p:cTn id="27" dur="500" fill="hold"/>
                                        <p:tgtEl>
                                          <p:spTgt spid="3">
                                            <p:txEl>
                                              <p:pRg st="4" end="4"/>
                                            </p:txEl>
                                          </p:spTgt>
                                        </p:tgtEl>
                                        <p:attrNameLst>
                                          <p:attrName>fillcolor</p:attrName>
                                        </p:attrNameLst>
                                      </p:cBhvr>
                                      <p:to>
                                        <p:clrVal>
                                          <a:schemeClr val="accent2"/>
                                        </p:clrVal>
                                      </p:to>
                                    </p:set>
                                    <p:set>
                                      <p:cBhvr>
                                        <p:cTn id="28" dur="500" fill="hold"/>
                                        <p:tgtEl>
                                          <p:spTgt spid="3">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1"/>
          <p:cNvSpPr>
            <a:spLocks noGrp="1"/>
          </p:cNvSpPr>
          <p:nvPr>
            <p:ph type="title"/>
          </p:nvPr>
        </p:nvSpPr>
        <p:spPr>
          <a:xfrm>
            <a:off x="2136775" y="228600"/>
            <a:ext cx="8153400" cy="990600"/>
          </a:xfrm>
        </p:spPr>
        <p:txBody>
          <a:bodyPr>
            <a:normAutofit/>
          </a:bodyPr>
          <a:lstStyle/>
          <a:p>
            <a:r>
              <a:rPr lang="fr-CA" sz="3600">
                <a:ea typeface="ＭＳ Ｐゴシック" charset="-128"/>
              </a:rPr>
              <a:t>Modèle social de production du handicap </a:t>
            </a:r>
          </a:p>
        </p:txBody>
      </p:sp>
      <p:sp>
        <p:nvSpPr>
          <p:cNvPr id="14339" name="Espace réservé du contenu 2"/>
          <p:cNvSpPr>
            <a:spLocks noGrp="1"/>
          </p:cNvSpPr>
          <p:nvPr>
            <p:ph idx="1"/>
          </p:nvPr>
        </p:nvSpPr>
        <p:spPr>
          <a:xfrm>
            <a:off x="2136775" y="1600200"/>
            <a:ext cx="8153400" cy="4495800"/>
          </a:xfrm>
        </p:spPr>
        <p:txBody>
          <a:bodyPr>
            <a:normAutofit fontScale="92500" lnSpcReduction="20000"/>
          </a:bodyPr>
          <a:lstStyle/>
          <a:p>
            <a:r>
              <a:rPr lang="fr-CA" dirty="0" smtClean="0">
                <a:ea typeface="ＭＳ Ｐゴシック" charset="-128"/>
              </a:rPr>
              <a:t>C’est l’environnement qui </a:t>
            </a:r>
            <a:r>
              <a:rPr lang="fr-CA" u="sng" dirty="0" smtClean="0">
                <a:ea typeface="ＭＳ Ｐゴシック" charset="-128"/>
              </a:rPr>
              <a:t>révèle</a:t>
            </a:r>
            <a:r>
              <a:rPr lang="fr-CA" dirty="0" smtClean="0">
                <a:ea typeface="ＭＳ Ｐゴシック" charset="-128"/>
              </a:rPr>
              <a:t> le handicap; le handicap n’est pas un condition en soi, mais une condition en situation</a:t>
            </a:r>
          </a:p>
          <a:p>
            <a:pPr>
              <a:buNone/>
            </a:pPr>
            <a:endParaRPr lang="fr-CA" dirty="0" smtClean="0">
              <a:ea typeface="ＭＳ Ｐゴシック" charset="-128"/>
            </a:endParaRPr>
          </a:p>
          <a:p>
            <a:endParaRPr lang="fr-CA" dirty="0" smtClean="0">
              <a:ea typeface="ＭＳ Ｐゴシック" charset="-128"/>
            </a:endParaRPr>
          </a:p>
          <a:p>
            <a:endParaRPr lang="fr-CA" dirty="0" smtClean="0">
              <a:ea typeface="ＭＳ Ｐゴシック" charset="-128"/>
            </a:endParaRPr>
          </a:p>
          <a:p>
            <a:endParaRPr lang="fr-CA" dirty="0" smtClean="0">
              <a:ea typeface="ＭＳ Ｐゴシック" charset="-128"/>
            </a:endParaRPr>
          </a:p>
          <a:p>
            <a:endParaRPr lang="fr-CA" dirty="0" smtClean="0">
              <a:ea typeface="ＭＳ Ｐゴシック" charset="-128"/>
            </a:endParaRPr>
          </a:p>
          <a:p>
            <a:endParaRPr lang="fr-CA" dirty="0" smtClean="0">
              <a:ea typeface="ＭＳ Ｐゴシック" charset="-128"/>
            </a:endParaRPr>
          </a:p>
          <a:p>
            <a:endParaRPr lang="fr-CA" dirty="0" smtClean="0">
              <a:ea typeface="ＭＳ Ｐゴシック" charset="-128"/>
            </a:endParaRPr>
          </a:p>
          <a:p>
            <a:pPr lvl="1"/>
            <a:r>
              <a:rPr lang="fr-CA" dirty="0" smtClean="0">
                <a:ea typeface="ＭＳ Ｐゴシック" charset="-128"/>
              </a:rPr>
              <a:t>L’hiver: « Il n’y a pas de temps trop froid, il n’y a que des gens mal habillés!  »</a:t>
            </a:r>
          </a:p>
        </p:txBody>
      </p:sp>
      <p:grpSp>
        <p:nvGrpSpPr>
          <p:cNvPr id="2" name="Groupe 10"/>
          <p:cNvGrpSpPr/>
          <p:nvPr/>
        </p:nvGrpSpPr>
        <p:grpSpPr>
          <a:xfrm>
            <a:off x="3287688" y="2636912"/>
            <a:ext cx="6012376" cy="2401200"/>
            <a:chOff x="1187624" y="2636912"/>
            <a:chExt cx="6012376" cy="2401200"/>
          </a:xfrm>
        </p:grpSpPr>
        <p:pic>
          <p:nvPicPr>
            <p:cNvPr id="8" name="Image 7" descr="révélateur 1.jpg"/>
            <p:cNvPicPr>
              <a:picLocks noChangeAspect="1"/>
            </p:cNvPicPr>
            <p:nvPr/>
          </p:nvPicPr>
          <p:blipFill>
            <a:blip r:embed="rId3" cstate="print"/>
            <a:stretch>
              <a:fillRect/>
            </a:stretch>
          </p:blipFill>
          <p:spPr>
            <a:xfrm>
              <a:off x="1187624" y="2636912"/>
              <a:ext cx="1800200" cy="2400266"/>
            </a:xfrm>
            <a:prstGeom prst="rect">
              <a:avLst/>
            </a:prstGeom>
          </p:spPr>
        </p:pic>
        <p:pic>
          <p:nvPicPr>
            <p:cNvPr id="9" name="Image 8" descr="révélateur 2.jpg"/>
            <p:cNvPicPr>
              <a:picLocks noChangeAspect="1"/>
            </p:cNvPicPr>
            <p:nvPr/>
          </p:nvPicPr>
          <p:blipFill>
            <a:blip r:embed="rId4" cstate="print"/>
            <a:stretch>
              <a:fillRect/>
            </a:stretch>
          </p:blipFill>
          <p:spPr>
            <a:xfrm>
              <a:off x="3275856" y="2636912"/>
              <a:ext cx="1800900" cy="2401200"/>
            </a:xfrm>
            <a:prstGeom prst="rect">
              <a:avLst/>
            </a:prstGeom>
          </p:spPr>
        </p:pic>
        <p:pic>
          <p:nvPicPr>
            <p:cNvPr id="10" name="Image 9" descr="révélateur 3.jpg"/>
            <p:cNvPicPr>
              <a:picLocks noChangeAspect="1"/>
            </p:cNvPicPr>
            <p:nvPr/>
          </p:nvPicPr>
          <p:blipFill>
            <a:blip r:embed="rId5" cstate="print"/>
            <a:stretch>
              <a:fillRect/>
            </a:stretch>
          </p:blipFill>
          <p:spPr>
            <a:xfrm>
              <a:off x="5400000" y="2636912"/>
              <a:ext cx="1800000" cy="2400000"/>
            </a:xfrm>
            <a:prstGeom prst="rect">
              <a:avLst/>
            </a:prstGeom>
          </p:spPr>
        </p:pic>
      </p:grpSp>
    </p:spTree>
    <p:extLst>
      <p:ext uri="{BB962C8B-B14F-4D97-AF65-F5344CB8AC3E}">
        <p14:creationId xmlns:p14="http://schemas.microsoft.com/office/powerpoint/2010/main" val="165270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39">
                                            <p:txEl>
                                              <p:pRg st="0" end="0"/>
                                            </p:txEl>
                                          </p:spTgt>
                                        </p:tgtEl>
                                        <p:attrNameLst>
                                          <p:attrName>style.visibility</p:attrName>
                                        </p:attrNameLst>
                                      </p:cBhvr>
                                      <p:to>
                                        <p:strVal val="visible"/>
                                      </p:to>
                                    </p:set>
                                    <p:animEffect transition="in" filter="fade">
                                      <p:cBhvr>
                                        <p:cTn id="12" dur="2000"/>
                                        <p:tgtEl>
                                          <p:spTgt spid="14339">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339">
                                            <p:txEl>
                                              <p:pRg st="8" end="8"/>
                                            </p:txEl>
                                          </p:spTgt>
                                        </p:tgtEl>
                                        <p:attrNameLst>
                                          <p:attrName>style.visibility</p:attrName>
                                        </p:attrNameLst>
                                      </p:cBhvr>
                                      <p:to>
                                        <p:strVal val="visible"/>
                                      </p:to>
                                    </p:set>
                                    <p:animEffect transition="in" filter="fade">
                                      <p:cBhvr>
                                        <p:cTn id="15" dur="2000"/>
                                        <p:tgtEl>
                                          <p:spTgt spid="1433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noChangeArrowheads="1"/>
          </p:cNvPicPr>
          <p:nvPr/>
        </p:nvPicPr>
        <p:blipFill>
          <a:blip r:embed="rId3"/>
          <a:srcRect/>
          <a:stretch>
            <a:fillRect/>
          </a:stretch>
        </p:blipFill>
        <p:spPr bwMode="auto">
          <a:xfrm>
            <a:off x="6022976" y="476250"/>
            <a:ext cx="4194175" cy="3740150"/>
          </a:xfrm>
          <a:prstGeom prst="rect">
            <a:avLst/>
          </a:prstGeom>
          <a:noFill/>
          <a:ln w="12700" cap="rnd">
            <a:noFill/>
            <a:round/>
            <a:headEnd/>
            <a:tailEnd/>
          </a:ln>
        </p:spPr>
      </p:pic>
      <p:grpSp>
        <p:nvGrpSpPr>
          <p:cNvPr id="16387" name="Group 5"/>
          <p:cNvGrpSpPr>
            <a:grpSpLocks/>
          </p:cNvGrpSpPr>
          <p:nvPr/>
        </p:nvGrpSpPr>
        <p:grpSpPr bwMode="auto">
          <a:xfrm>
            <a:off x="3575050" y="4219576"/>
            <a:ext cx="731838" cy="714375"/>
            <a:chOff x="0" y="0"/>
            <a:chExt cx="460" cy="449"/>
          </a:xfrm>
        </p:grpSpPr>
        <p:sp>
          <p:nvSpPr>
            <p:cNvPr id="16395" name="AutoShape 2"/>
            <p:cNvSpPr>
              <a:spLocks/>
            </p:cNvSpPr>
            <p:nvPr/>
          </p:nvSpPr>
          <p:spPr bwMode="auto">
            <a:xfrm>
              <a:off x="0" y="0"/>
              <a:ext cx="460" cy="449"/>
            </a:xfrm>
            <a:custGeom>
              <a:avLst/>
              <a:gdLst>
                <a:gd name="T0" fmla="*/ 0 w 18995"/>
                <a:gd name="T1" fmla="*/ 0 h 21600"/>
                <a:gd name="T2" fmla="*/ 0 w 18995"/>
                <a:gd name="T3" fmla="*/ 0 h 21600"/>
                <a:gd name="T4" fmla="*/ 0 w 18995"/>
                <a:gd name="T5" fmla="*/ 0 h 21600"/>
                <a:gd name="T6" fmla="*/ 0 w 18995"/>
                <a:gd name="T7" fmla="*/ 0 h 21600"/>
                <a:gd name="T8" fmla="*/ 0 w 18995"/>
                <a:gd name="T9" fmla="*/ 0 h 21600"/>
                <a:gd name="T10" fmla="*/ 0 w 18995"/>
                <a:gd name="T11" fmla="*/ 0 h 21600"/>
                <a:gd name="T12" fmla="*/ 0 w 18995"/>
                <a:gd name="T13" fmla="*/ 0 h 21600"/>
                <a:gd name="T14" fmla="*/ 0 w 18995"/>
                <a:gd name="T15" fmla="*/ 0 h 21600"/>
                <a:gd name="T16" fmla="*/ 0 w 18995"/>
                <a:gd name="T17" fmla="*/ 0 h 21600"/>
                <a:gd name="T18" fmla="*/ 0 w 18995"/>
                <a:gd name="T19" fmla="*/ 0 h 21600"/>
                <a:gd name="T20" fmla="*/ 0 w 18995"/>
                <a:gd name="T21" fmla="*/ 0 h 21600"/>
                <a:gd name="T22" fmla="*/ 0 w 18995"/>
                <a:gd name="T23" fmla="*/ 0 h 21600"/>
                <a:gd name="T24" fmla="*/ 0 w 18995"/>
                <a:gd name="T25" fmla="*/ 0 h 21600"/>
                <a:gd name="T26" fmla="*/ 0 w 18995"/>
                <a:gd name="T27" fmla="*/ 0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995"/>
                <a:gd name="T43" fmla="*/ 0 h 21600"/>
                <a:gd name="T44" fmla="*/ 18995 w 18995"/>
                <a:gd name="T45" fmla="*/ 21600 h 2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995" h="21600">
                  <a:moveTo>
                    <a:pt x="5" y="6815"/>
                  </a:moveTo>
                  <a:cubicBezTo>
                    <a:pt x="5" y="9934"/>
                    <a:pt x="5901" y="12654"/>
                    <a:pt x="14322" y="13421"/>
                  </a:cubicBezTo>
                  <a:lnTo>
                    <a:pt x="14322" y="10695"/>
                  </a:lnTo>
                  <a:lnTo>
                    <a:pt x="18995" y="16357"/>
                  </a:lnTo>
                  <a:lnTo>
                    <a:pt x="14322" y="21600"/>
                  </a:lnTo>
                  <a:lnTo>
                    <a:pt x="14322" y="18874"/>
                  </a:lnTo>
                  <a:cubicBezTo>
                    <a:pt x="5901" y="18106"/>
                    <a:pt x="5" y="15386"/>
                    <a:pt x="5" y="12268"/>
                  </a:cubicBezTo>
                  <a:lnTo>
                    <a:pt x="5" y="6815"/>
                  </a:lnTo>
                  <a:close/>
                  <a:moveTo>
                    <a:pt x="18995" y="5452"/>
                  </a:moveTo>
                  <a:cubicBezTo>
                    <a:pt x="11444" y="5452"/>
                    <a:pt x="4611" y="7058"/>
                    <a:pt x="1590" y="9542"/>
                  </a:cubicBezTo>
                  <a:cubicBezTo>
                    <a:pt x="-2605" y="6092"/>
                    <a:pt x="1787" y="2075"/>
                    <a:pt x="11399" y="569"/>
                  </a:cubicBezTo>
                  <a:cubicBezTo>
                    <a:pt x="13795" y="194"/>
                    <a:pt x="16381" y="0"/>
                    <a:pt x="18995" y="0"/>
                  </a:cubicBezTo>
                  <a:lnTo>
                    <a:pt x="18995" y="5452"/>
                  </a:lnTo>
                  <a:close/>
                  <a:moveTo>
                    <a:pt x="18995" y="5452"/>
                  </a:moveTo>
                </a:path>
              </a:pathLst>
            </a:custGeom>
            <a:solidFill>
              <a:schemeClr val="accent1"/>
            </a:solidFill>
            <a:ln w="25400">
              <a:noFill/>
              <a:round/>
              <a:headEnd/>
              <a:tailEnd/>
            </a:ln>
          </p:spPr>
          <p:txBody>
            <a:bodyPr lIns="0" tIns="0" rIns="0" bIns="0"/>
            <a:lstStyle/>
            <a:p>
              <a:endParaRPr lang="fr-CA"/>
            </a:p>
          </p:txBody>
        </p:sp>
        <p:sp>
          <p:nvSpPr>
            <p:cNvPr id="16396" name="AutoShape 3"/>
            <p:cNvSpPr>
              <a:spLocks/>
            </p:cNvSpPr>
            <p:nvPr/>
          </p:nvSpPr>
          <p:spPr bwMode="auto">
            <a:xfrm>
              <a:off x="0" y="0"/>
              <a:ext cx="460" cy="198"/>
            </a:xfrm>
            <a:custGeom>
              <a:avLst/>
              <a:gdLst>
                <a:gd name="T0" fmla="*/ 0 w 18995"/>
                <a:gd name="T1" fmla="*/ 0 h 21600"/>
                <a:gd name="T2" fmla="*/ 0 w 18995"/>
                <a:gd name="T3" fmla="*/ 0 h 21600"/>
                <a:gd name="T4" fmla="*/ 0 w 18995"/>
                <a:gd name="T5" fmla="*/ 0 h 21600"/>
                <a:gd name="T6" fmla="*/ 0 w 18995"/>
                <a:gd name="T7" fmla="*/ 0 h 21600"/>
                <a:gd name="T8" fmla="*/ 0 w 18995"/>
                <a:gd name="T9" fmla="*/ 0 h 21600"/>
                <a:gd name="T10" fmla="*/ 0 w 18995"/>
                <a:gd name="T11" fmla="*/ 0 h 21600"/>
                <a:gd name="T12" fmla="*/ 0 60000 65536"/>
                <a:gd name="T13" fmla="*/ 0 60000 65536"/>
                <a:gd name="T14" fmla="*/ 0 60000 65536"/>
                <a:gd name="T15" fmla="*/ 0 60000 65536"/>
                <a:gd name="T16" fmla="*/ 0 60000 65536"/>
                <a:gd name="T17" fmla="*/ 0 60000 65536"/>
                <a:gd name="T18" fmla="*/ 0 w 18995"/>
                <a:gd name="T19" fmla="*/ 0 h 21600"/>
                <a:gd name="T20" fmla="*/ 18995 w 18995"/>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18995" h="21600">
                  <a:moveTo>
                    <a:pt x="18995" y="12343"/>
                  </a:moveTo>
                  <a:cubicBezTo>
                    <a:pt x="11444" y="12343"/>
                    <a:pt x="4611" y="15977"/>
                    <a:pt x="1590" y="21600"/>
                  </a:cubicBezTo>
                  <a:cubicBezTo>
                    <a:pt x="-2605" y="13790"/>
                    <a:pt x="1787" y="4696"/>
                    <a:pt x="11399" y="1288"/>
                  </a:cubicBezTo>
                  <a:cubicBezTo>
                    <a:pt x="13795" y="439"/>
                    <a:pt x="16381" y="0"/>
                    <a:pt x="18995" y="0"/>
                  </a:cubicBezTo>
                  <a:lnTo>
                    <a:pt x="18995" y="12343"/>
                  </a:lnTo>
                  <a:close/>
                  <a:moveTo>
                    <a:pt x="18995" y="12343"/>
                  </a:moveTo>
                </a:path>
              </a:pathLst>
            </a:custGeom>
            <a:solidFill>
              <a:srgbClr val="000000">
                <a:alpha val="20000"/>
              </a:srgbClr>
            </a:solidFill>
            <a:ln w="25400">
              <a:noFill/>
              <a:round/>
              <a:headEnd/>
              <a:tailEnd/>
            </a:ln>
          </p:spPr>
          <p:txBody>
            <a:bodyPr lIns="0" tIns="0" rIns="0" bIns="0"/>
            <a:lstStyle/>
            <a:p>
              <a:endParaRPr lang="fr-CA"/>
            </a:p>
          </p:txBody>
        </p:sp>
        <p:sp>
          <p:nvSpPr>
            <p:cNvPr id="16397" name="AutoShape 4"/>
            <p:cNvSpPr>
              <a:spLocks/>
            </p:cNvSpPr>
            <p:nvPr/>
          </p:nvSpPr>
          <p:spPr bwMode="auto">
            <a:xfrm>
              <a:off x="0" y="0"/>
              <a:ext cx="460" cy="44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600"/>
                <a:gd name="T34" fmla="*/ 0 h 21600"/>
                <a:gd name="T35" fmla="*/ 21600 w 21600"/>
                <a:gd name="T36" fmla="*/ 21600 h 2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600" h="21600">
                  <a:moveTo>
                    <a:pt x="0" y="6815"/>
                  </a:moveTo>
                  <a:cubicBezTo>
                    <a:pt x="0" y="9934"/>
                    <a:pt x="6706" y="12654"/>
                    <a:pt x="16284" y="13421"/>
                  </a:cubicBezTo>
                  <a:lnTo>
                    <a:pt x="16284" y="10695"/>
                  </a:lnTo>
                  <a:lnTo>
                    <a:pt x="21600" y="16357"/>
                  </a:lnTo>
                  <a:lnTo>
                    <a:pt x="16284" y="21600"/>
                  </a:lnTo>
                  <a:lnTo>
                    <a:pt x="16284" y="18874"/>
                  </a:lnTo>
                  <a:cubicBezTo>
                    <a:pt x="6706" y="18106"/>
                    <a:pt x="0" y="15386"/>
                    <a:pt x="0" y="12268"/>
                  </a:cubicBezTo>
                  <a:lnTo>
                    <a:pt x="0" y="6815"/>
                  </a:lnTo>
                  <a:cubicBezTo>
                    <a:pt x="0" y="3051"/>
                    <a:pt x="9671" y="0"/>
                    <a:pt x="21600" y="0"/>
                  </a:cubicBezTo>
                  <a:lnTo>
                    <a:pt x="21600" y="5452"/>
                  </a:lnTo>
                  <a:cubicBezTo>
                    <a:pt x="13011" y="5452"/>
                    <a:pt x="5239" y="7058"/>
                    <a:pt x="1803" y="9542"/>
                  </a:cubicBezTo>
                </a:path>
              </a:pathLst>
            </a:custGeom>
            <a:noFill/>
            <a:ln w="25400">
              <a:solidFill>
                <a:srgbClr val="B96128"/>
              </a:solidFill>
              <a:round/>
              <a:headEnd/>
              <a:tailEnd/>
            </a:ln>
          </p:spPr>
          <p:txBody>
            <a:bodyPr lIns="0" tIns="0" rIns="0" bIns="0"/>
            <a:lstStyle/>
            <a:p>
              <a:endParaRPr lang="fr-CA"/>
            </a:p>
          </p:txBody>
        </p:sp>
      </p:grpSp>
      <p:grpSp>
        <p:nvGrpSpPr>
          <p:cNvPr id="16388" name="Group 9"/>
          <p:cNvGrpSpPr>
            <a:grpSpLocks/>
          </p:cNvGrpSpPr>
          <p:nvPr/>
        </p:nvGrpSpPr>
        <p:grpSpPr bwMode="auto">
          <a:xfrm>
            <a:off x="7894639" y="4219576"/>
            <a:ext cx="731837" cy="714375"/>
            <a:chOff x="0" y="0"/>
            <a:chExt cx="460" cy="449"/>
          </a:xfrm>
        </p:grpSpPr>
        <p:sp>
          <p:nvSpPr>
            <p:cNvPr id="16392" name="AutoShape 6"/>
            <p:cNvSpPr>
              <a:spLocks/>
            </p:cNvSpPr>
            <p:nvPr/>
          </p:nvSpPr>
          <p:spPr bwMode="auto">
            <a:xfrm>
              <a:off x="0" y="0"/>
              <a:ext cx="460" cy="449"/>
            </a:xfrm>
            <a:custGeom>
              <a:avLst/>
              <a:gdLst>
                <a:gd name="T0" fmla="*/ 0 w 18995"/>
                <a:gd name="T1" fmla="*/ 0 h 21600"/>
                <a:gd name="T2" fmla="*/ 0 w 18995"/>
                <a:gd name="T3" fmla="*/ 0 h 21600"/>
                <a:gd name="T4" fmla="*/ 0 w 18995"/>
                <a:gd name="T5" fmla="*/ 0 h 21600"/>
                <a:gd name="T6" fmla="*/ 0 w 18995"/>
                <a:gd name="T7" fmla="*/ 0 h 21600"/>
                <a:gd name="T8" fmla="*/ 0 w 18995"/>
                <a:gd name="T9" fmla="*/ 0 h 21600"/>
                <a:gd name="T10" fmla="*/ 0 w 18995"/>
                <a:gd name="T11" fmla="*/ 0 h 21600"/>
                <a:gd name="T12" fmla="*/ 0 w 18995"/>
                <a:gd name="T13" fmla="*/ 0 h 21600"/>
                <a:gd name="T14" fmla="*/ 0 w 18995"/>
                <a:gd name="T15" fmla="*/ 0 h 21600"/>
                <a:gd name="T16" fmla="*/ 0 w 18995"/>
                <a:gd name="T17" fmla="*/ 0 h 21600"/>
                <a:gd name="T18" fmla="*/ 0 w 18995"/>
                <a:gd name="T19" fmla="*/ 0 h 21600"/>
                <a:gd name="T20" fmla="*/ 0 w 18995"/>
                <a:gd name="T21" fmla="*/ 0 h 21600"/>
                <a:gd name="T22" fmla="*/ 0 w 18995"/>
                <a:gd name="T23" fmla="*/ 0 h 21600"/>
                <a:gd name="T24" fmla="*/ 0 w 18995"/>
                <a:gd name="T25" fmla="*/ 0 h 21600"/>
                <a:gd name="T26" fmla="*/ 0 w 18995"/>
                <a:gd name="T27" fmla="*/ 0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995"/>
                <a:gd name="T43" fmla="*/ 0 h 21600"/>
                <a:gd name="T44" fmla="*/ 18995 w 18995"/>
                <a:gd name="T45" fmla="*/ 21600 h 2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995" h="21600">
                  <a:moveTo>
                    <a:pt x="0" y="16357"/>
                  </a:moveTo>
                  <a:lnTo>
                    <a:pt x="4673" y="10695"/>
                  </a:lnTo>
                  <a:lnTo>
                    <a:pt x="4673" y="13421"/>
                  </a:lnTo>
                  <a:cubicBezTo>
                    <a:pt x="10359" y="12903"/>
                    <a:pt x="15058" y="11471"/>
                    <a:pt x="17405" y="9542"/>
                  </a:cubicBezTo>
                  <a:cubicBezTo>
                    <a:pt x="21600" y="12992"/>
                    <a:pt x="17208" y="17009"/>
                    <a:pt x="7596" y="18514"/>
                  </a:cubicBezTo>
                  <a:cubicBezTo>
                    <a:pt x="6651" y="18662"/>
                    <a:pt x="5673" y="18783"/>
                    <a:pt x="4673" y="18874"/>
                  </a:cubicBezTo>
                  <a:lnTo>
                    <a:pt x="4673" y="21600"/>
                  </a:lnTo>
                  <a:lnTo>
                    <a:pt x="0" y="16357"/>
                  </a:lnTo>
                  <a:close/>
                  <a:moveTo>
                    <a:pt x="18990" y="12268"/>
                  </a:moveTo>
                  <a:cubicBezTo>
                    <a:pt x="18990" y="8504"/>
                    <a:pt x="10488" y="5452"/>
                    <a:pt x="0" y="5452"/>
                  </a:cubicBezTo>
                  <a:lnTo>
                    <a:pt x="0" y="0"/>
                  </a:lnTo>
                  <a:cubicBezTo>
                    <a:pt x="10488" y="0"/>
                    <a:pt x="18990" y="3051"/>
                    <a:pt x="18990" y="6815"/>
                  </a:cubicBezTo>
                  <a:lnTo>
                    <a:pt x="18990" y="12268"/>
                  </a:lnTo>
                  <a:close/>
                  <a:moveTo>
                    <a:pt x="18990" y="12268"/>
                  </a:moveTo>
                </a:path>
              </a:pathLst>
            </a:custGeom>
            <a:solidFill>
              <a:schemeClr val="accent1"/>
            </a:solidFill>
            <a:ln w="25400">
              <a:noFill/>
              <a:round/>
              <a:headEnd/>
              <a:tailEnd/>
            </a:ln>
          </p:spPr>
          <p:txBody>
            <a:bodyPr lIns="0" tIns="0" rIns="0" bIns="0"/>
            <a:lstStyle/>
            <a:p>
              <a:endParaRPr lang="fr-CA"/>
            </a:p>
          </p:txBody>
        </p:sp>
        <p:sp>
          <p:nvSpPr>
            <p:cNvPr id="16393" name="AutoShape 7"/>
            <p:cNvSpPr>
              <a:spLocks/>
            </p:cNvSpPr>
            <p:nvPr/>
          </p:nvSpPr>
          <p:spPr bwMode="auto">
            <a:xfrm>
              <a:off x="0" y="0"/>
              <a:ext cx="460" cy="25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1600" y="21600"/>
                  </a:moveTo>
                  <a:cubicBezTo>
                    <a:pt x="21600" y="14973"/>
                    <a:pt x="11929" y="9600"/>
                    <a:pt x="0" y="9600"/>
                  </a:cubicBezTo>
                  <a:lnTo>
                    <a:pt x="0" y="0"/>
                  </a:lnTo>
                  <a:cubicBezTo>
                    <a:pt x="11929" y="0"/>
                    <a:pt x="21600" y="5373"/>
                    <a:pt x="21600" y="12000"/>
                  </a:cubicBezTo>
                  <a:lnTo>
                    <a:pt x="21600" y="21600"/>
                  </a:lnTo>
                  <a:close/>
                  <a:moveTo>
                    <a:pt x="21600" y="21600"/>
                  </a:moveTo>
                </a:path>
              </a:pathLst>
            </a:custGeom>
            <a:solidFill>
              <a:srgbClr val="000000">
                <a:alpha val="20000"/>
              </a:srgbClr>
            </a:solidFill>
            <a:ln w="25400">
              <a:noFill/>
              <a:round/>
              <a:headEnd/>
              <a:tailEnd/>
            </a:ln>
          </p:spPr>
          <p:txBody>
            <a:bodyPr lIns="0" tIns="0" rIns="0" bIns="0"/>
            <a:lstStyle/>
            <a:p>
              <a:endParaRPr lang="fr-CA"/>
            </a:p>
          </p:txBody>
        </p:sp>
        <p:sp>
          <p:nvSpPr>
            <p:cNvPr id="16394" name="AutoShape 8"/>
            <p:cNvSpPr>
              <a:spLocks/>
            </p:cNvSpPr>
            <p:nvPr/>
          </p:nvSpPr>
          <p:spPr bwMode="auto">
            <a:xfrm>
              <a:off x="0" y="0"/>
              <a:ext cx="460" cy="44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600"/>
                <a:gd name="T34" fmla="*/ 0 h 21600"/>
                <a:gd name="T35" fmla="*/ 21600 w 21600"/>
                <a:gd name="T36" fmla="*/ 21600 h 2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600" h="21600">
                  <a:moveTo>
                    <a:pt x="21600" y="12268"/>
                  </a:moveTo>
                  <a:cubicBezTo>
                    <a:pt x="21600" y="8504"/>
                    <a:pt x="11929" y="5452"/>
                    <a:pt x="0" y="5452"/>
                  </a:cubicBezTo>
                  <a:lnTo>
                    <a:pt x="0" y="0"/>
                  </a:lnTo>
                  <a:cubicBezTo>
                    <a:pt x="11929" y="0"/>
                    <a:pt x="21600" y="3051"/>
                    <a:pt x="21600" y="6815"/>
                  </a:cubicBezTo>
                  <a:lnTo>
                    <a:pt x="21600" y="12268"/>
                  </a:lnTo>
                  <a:cubicBezTo>
                    <a:pt x="21600" y="15386"/>
                    <a:pt x="14894" y="18106"/>
                    <a:pt x="5316" y="18874"/>
                  </a:cubicBezTo>
                  <a:lnTo>
                    <a:pt x="5316" y="21600"/>
                  </a:lnTo>
                  <a:lnTo>
                    <a:pt x="0" y="16357"/>
                  </a:lnTo>
                  <a:lnTo>
                    <a:pt x="5316" y="10695"/>
                  </a:lnTo>
                  <a:lnTo>
                    <a:pt x="5316" y="13421"/>
                  </a:lnTo>
                  <a:cubicBezTo>
                    <a:pt x="11783" y="12903"/>
                    <a:pt x="17128" y="11471"/>
                    <a:pt x="19797" y="9542"/>
                  </a:cubicBezTo>
                </a:path>
              </a:pathLst>
            </a:custGeom>
            <a:noFill/>
            <a:ln w="25400">
              <a:solidFill>
                <a:srgbClr val="B96128"/>
              </a:solidFill>
              <a:round/>
              <a:headEnd/>
              <a:tailEnd/>
            </a:ln>
          </p:spPr>
          <p:txBody>
            <a:bodyPr lIns="0" tIns="0" rIns="0" bIns="0"/>
            <a:lstStyle/>
            <a:p>
              <a:endParaRPr lang="fr-CA"/>
            </a:p>
          </p:txBody>
        </p:sp>
      </p:grpSp>
      <p:sp>
        <p:nvSpPr>
          <p:cNvPr id="16389" name="Rectangle 10"/>
          <p:cNvSpPr>
            <a:spLocks/>
          </p:cNvSpPr>
          <p:nvPr/>
        </p:nvSpPr>
        <p:spPr bwMode="auto">
          <a:xfrm>
            <a:off x="2208213" y="5227638"/>
            <a:ext cx="3467100" cy="1308100"/>
          </a:xfrm>
          <a:prstGeom prst="rect">
            <a:avLst/>
          </a:prstGeom>
          <a:solidFill>
            <a:srgbClr val="FFFFFF"/>
          </a:solidFill>
          <a:ln w="25400">
            <a:solidFill>
              <a:schemeClr val="tx1"/>
            </a:solidFill>
            <a:round/>
            <a:headEnd/>
            <a:tailEnd/>
          </a:ln>
        </p:spPr>
        <p:txBody>
          <a:bodyPr lIns="38100" tIns="38100" rIns="38100" bIns="38100"/>
          <a:lstStyle/>
          <a:p>
            <a:endParaRPr lang="en-US" sz="2600" dirty="0">
              <a:latin typeface="Verdana" charset="0"/>
              <a:sym typeface="Arial Bold" charset="0"/>
            </a:endParaRPr>
          </a:p>
          <a:p>
            <a:pPr algn="ctr"/>
            <a:r>
              <a:rPr lang="en-US" sz="2600" dirty="0" err="1">
                <a:latin typeface="Verdana" charset="0"/>
                <a:sym typeface="Arial Bold" charset="0"/>
              </a:rPr>
              <a:t>Modèle</a:t>
            </a:r>
            <a:r>
              <a:rPr lang="en-US" sz="2600" dirty="0">
                <a:latin typeface="Verdana" charset="0"/>
                <a:sym typeface="Arial Bold" charset="0"/>
              </a:rPr>
              <a:t> </a:t>
            </a:r>
            <a:r>
              <a:rPr lang="en-US" sz="2600" dirty="0" err="1">
                <a:latin typeface="Verdana" charset="0"/>
                <a:sym typeface="Arial Bold" charset="0"/>
              </a:rPr>
              <a:t>médical</a:t>
            </a:r>
            <a:endParaRPr lang="en-US" sz="2600" dirty="0">
              <a:latin typeface="Verdana" charset="0"/>
              <a:sym typeface="Arial Bold" charset="0"/>
            </a:endParaRPr>
          </a:p>
        </p:txBody>
      </p:sp>
      <p:sp>
        <p:nvSpPr>
          <p:cNvPr id="16390" name="Rectangle 11"/>
          <p:cNvSpPr>
            <a:spLocks/>
          </p:cNvSpPr>
          <p:nvPr/>
        </p:nvSpPr>
        <p:spPr bwMode="auto">
          <a:xfrm>
            <a:off x="6381750" y="5227638"/>
            <a:ext cx="3111500" cy="1308100"/>
          </a:xfrm>
          <a:prstGeom prst="rect">
            <a:avLst/>
          </a:prstGeom>
          <a:solidFill>
            <a:srgbClr val="FFFFFF"/>
          </a:solidFill>
          <a:ln w="25400">
            <a:solidFill>
              <a:schemeClr val="tx1"/>
            </a:solidFill>
            <a:round/>
            <a:headEnd/>
            <a:tailEnd/>
          </a:ln>
        </p:spPr>
        <p:txBody>
          <a:bodyPr lIns="38100" tIns="38100" rIns="38100" bIns="38100"/>
          <a:lstStyle/>
          <a:p>
            <a:endParaRPr lang="en-US" sz="2600" dirty="0">
              <a:latin typeface="Verdana" charset="0"/>
              <a:sym typeface="Arial Bold" charset="0"/>
            </a:endParaRPr>
          </a:p>
          <a:p>
            <a:pPr algn="ctr"/>
            <a:r>
              <a:rPr lang="en-US" sz="2600" dirty="0" err="1">
                <a:latin typeface="Verdana" charset="0"/>
                <a:sym typeface="Arial Bold" charset="0"/>
              </a:rPr>
              <a:t>Modèle</a:t>
            </a:r>
            <a:r>
              <a:rPr lang="en-US" sz="2600" dirty="0">
                <a:latin typeface="Verdana" charset="0"/>
                <a:sym typeface="Arial Bold" charset="0"/>
              </a:rPr>
              <a:t> </a:t>
            </a:r>
            <a:r>
              <a:rPr lang="en-US" sz="2600" dirty="0" smtClean="0">
                <a:latin typeface="Verdana" charset="0"/>
                <a:sym typeface="Arial Bold" charset="0"/>
              </a:rPr>
              <a:t>social</a:t>
            </a:r>
            <a:endParaRPr lang="en-US" sz="2600" dirty="0">
              <a:latin typeface="Verdana" charset="0"/>
              <a:sym typeface="Arial Bold" charset="0"/>
            </a:endParaRPr>
          </a:p>
        </p:txBody>
      </p:sp>
      <p:pic>
        <p:nvPicPr>
          <p:cNvPr id="16391" name="Picture 12"/>
          <p:cNvPicPr>
            <a:picLocks noChangeArrowheads="1"/>
          </p:cNvPicPr>
          <p:nvPr/>
        </p:nvPicPr>
        <p:blipFill>
          <a:blip r:embed="rId4"/>
          <a:srcRect/>
          <a:stretch>
            <a:fillRect/>
          </a:stretch>
        </p:blipFill>
        <p:spPr bwMode="auto">
          <a:xfrm>
            <a:off x="1752600" y="215900"/>
            <a:ext cx="4191000" cy="3987800"/>
          </a:xfrm>
          <a:prstGeom prst="rect">
            <a:avLst/>
          </a:prstGeom>
          <a:noFill/>
          <a:ln w="12700">
            <a:noFill/>
            <a:miter lim="800000"/>
            <a:headEnd/>
            <a:tailEnd/>
          </a:ln>
        </p:spPr>
      </p:pic>
    </p:spTree>
    <p:extLst>
      <p:ext uri="{BB962C8B-B14F-4D97-AF65-F5344CB8AC3E}">
        <p14:creationId xmlns:p14="http://schemas.microsoft.com/office/powerpoint/2010/main" val="1825160446"/>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320</TotalTime>
  <Words>2517</Words>
  <Application>Microsoft Macintosh PowerPoint</Application>
  <PresentationFormat>Grand écran</PresentationFormat>
  <Paragraphs>313</Paragraphs>
  <Slides>27</Slides>
  <Notes>18</Notes>
  <HiddenSlides>0</HiddenSlides>
  <MMClips>0</MMClips>
  <ScaleCrop>false</ScaleCrop>
  <HeadingPairs>
    <vt:vector size="6" baseType="variant">
      <vt:variant>
        <vt:lpstr>Polices utilisées</vt:lpstr>
      </vt:variant>
      <vt:variant>
        <vt:i4>14</vt:i4>
      </vt:variant>
      <vt:variant>
        <vt:lpstr>Thème</vt:lpstr>
      </vt:variant>
      <vt:variant>
        <vt:i4>1</vt:i4>
      </vt:variant>
      <vt:variant>
        <vt:lpstr>Titres des diapositives</vt:lpstr>
      </vt:variant>
      <vt:variant>
        <vt:i4>27</vt:i4>
      </vt:variant>
    </vt:vector>
  </HeadingPairs>
  <TitlesOfParts>
    <vt:vector size="42" baseType="lpstr">
      <vt:lpstr>Arial Bold</vt:lpstr>
      <vt:lpstr>Calibri</vt:lpstr>
      <vt:lpstr>Calibri Light</vt:lpstr>
      <vt:lpstr>Gill Sans</vt:lpstr>
      <vt:lpstr>Helvetica</vt:lpstr>
      <vt:lpstr>Lucida Grande</vt:lpstr>
      <vt:lpstr>ＭＳ Ｐゴシック</vt:lpstr>
      <vt:lpstr>Times New Roman</vt:lpstr>
      <vt:lpstr>Tw Cen MT</vt:lpstr>
      <vt:lpstr>Verdana</vt:lpstr>
      <vt:lpstr>Wingdings</vt:lpstr>
      <vt:lpstr>Yu Gothic</vt:lpstr>
      <vt:lpstr>ヒラギノ角ゴ ProN W3</vt:lpstr>
      <vt:lpstr>Arial</vt:lpstr>
      <vt:lpstr>Thème Office</vt:lpstr>
      <vt:lpstr>  La Conception universelle de l’apprentissage: un cadre pour répondre aux besoins des étudiants  Collège international Sainte-Anne,  22 mars 2017  PAUL TURCOTTE, ENSEIGNANT-CHERCHEUR, CRISPESH</vt:lpstr>
      <vt:lpstr>Plan de l’atelier</vt:lpstr>
      <vt:lpstr>Présentation</vt:lpstr>
      <vt:lpstr>Objectifs de la rencontre</vt:lpstr>
      <vt:lpstr>Un cadre inclusif </vt:lpstr>
      <vt:lpstr>Tenir compte de la diversité.</vt:lpstr>
      <vt:lpstr>Un concept pour se situer face à la diversité</vt:lpstr>
      <vt:lpstr>Modèle social de production du handicap </vt:lpstr>
      <vt:lpstr>Présentation PowerPoint</vt:lpstr>
      <vt:lpstr>Agir sur ce qui nous appartient</vt:lpstr>
      <vt:lpstr>Pratiques pédagogiques inclusives</vt:lpstr>
      <vt:lpstr>La Conception Universelle de l’Apprentissage </vt:lpstr>
      <vt:lpstr>Universal Design (UD) Notre environnement physique est-il accessible?</vt:lpstr>
      <vt:lpstr>Solutions misant sur le Universal Design</vt:lpstr>
      <vt:lpstr>Solutions misant sur le Universal Design</vt:lpstr>
      <vt:lpstr>La conception universelle de l’apprentissage (CUA)  Notre environnement pédagogique est-il accessible?</vt:lpstr>
      <vt:lpstr>La conception universelle de l’apprentissage (CUA)  Notre environnement pédagogique est-il accessible?</vt:lpstr>
      <vt:lpstr>Présentation PowerPoint</vt:lpstr>
      <vt:lpstr>Qu’est-ce que la REPRÉSENTATION?</vt:lpstr>
      <vt:lpstr>Qu’est-ce que l’EXPRESSION?</vt:lpstr>
      <vt:lpstr>Qu’est-ce que l’ENGAGEMENT?</vt:lpstr>
      <vt:lpstr>Les lignes directrices de la CUA</vt:lpstr>
      <vt:lpstr>À la lumière de vos réponses au questionnaire</vt:lpstr>
      <vt:lpstr>Protocole pour la période d’échange</vt:lpstr>
      <vt:lpstr>PROTOCOLE D’ORIENTATION D’UNE RÉUNION DE LA « COMMUNAUTÉ DE PRATIQUE » (CP) EN CONTEXTE POSTSECONDAIRE (ou secondaire) </vt:lpstr>
      <vt:lpstr>Plénière</vt:lpstr>
      <vt:lpstr>Merci! </vt:lpstr>
    </vt:vector>
  </TitlesOfParts>
  <Manager/>
  <Company/>
  <LinksUpToDate>false</LinksUpToDate>
  <SharedDoc>false</SharedDoc>
  <HyperlinkBase/>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Quelques exemples de pratiques inclusives</dc:title>
  <dc:subject/>
  <dc:creator>Turcotte Paul</dc:creator>
  <cp:keywords/>
  <dc:description/>
  <cp:lastModifiedBy>Turcotte Paul</cp:lastModifiedBy>
  <cp:revision>22</cp:revision>
  <dcterms:created xsi:type="dcterms:W3CDTF">2017-01-12T02:18:46Z</dcterms:created>
  <dcterms:modified xsi:type="dcterms:W3CDTF">2017-03-22T15:39:14Z</dcterms:modified>
  <cp:category/>
</cp:coreProperties>
</file>